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272" r:id="rId3"/>
    <p:sldId id="259" r:id="rId4"/>
    <p:sldId id="257" r:id="rId5"/>
    <p:sldId id="300" r:id="rId6"/>
    <p:sldId id="263" r:id="rId7"/>
    <p:sldId id="275" r:id="rId8"/>
    <p:sldId id="276" r:id="rId9"/>
    <p:sldId id="278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327" r:id="rId33"/>
    <p:sldId id="264" r:id="rId34"/>
    <p:sldId id="270" r:id="rId35"/>
    <p:sldId id="266" r:id="rId36"/>
    <p:sldId id="262" r:id="rId37"/>
    <p:sldId id="258" r:id="rId38"/>
    <p:sldId id="268" r:id="rId39"/>
    <p:sldId id="304" r:id="rId40"/>
    <p:sldId id="305" r:id="rId41"/>
    <p:sldId id="269" r:id="rId42"/>
    <p:sldId id="271" r:id="rId43"/>
    <p:sldId id="265" r:id="rId44"/>
    <p:sldId id="303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8" r:id="rId63"/>
    <p:sldId id="329" r:id="rId64"/>
    <p:sldId id="306" r:id="rId65"/>
    <p:sldId id="307" r:id="rId66"/>
    <p:sldId id="261" r:id="rId67"/>
    <p:sldId id="260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7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19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2F08-9882-477D-9BB4-85AFA7C38DCE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AA5B-B30E-470D-A88E-1FD74D1A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545D-FB42-46C4-AFDD-A94BCCC1BB9A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2A65-061E-47AC-8A43-80165953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pbdR</a:t>
            </a:r>
            <a:r>
              <a:rPr lang="en-US" dirty="0" smtClean="0"/>
              <a:t> project is about</a:t>
            </a:r>
            <a:r>
              <a:rPr lang="en-US" baseline="0" dirty="0" smtClean="0"/>
              <a:t> bringing HPC research to R, adding what is missing, and making it all work together seamlessly.</a:t>
            </a:r>
          </a:p>
          <a:p>
            <a:r>
              <a:rPr lang="en-US" baseline="0" dirty="0" smtClean="0"/>
              <a:t>There are components for computing, for I/O, for profiling, and for machine learning.</a:t>
            </a:r>
            <a:endParaRPr lang="en-US" dirty="0" smtClean="0"/>
          </a:p>
          <a:p>
            <a:r>
              <a:rPr lang="en-US" dirty="0" smtClean="0"/>
              <a:t>In this talk we focus on the client/server</a:t>
            </a:r>
            <a:r>
              <a:rPr lang="en-US" baseline="0" dirty="0" smtClean="0"/>
              <a:t> access to all the HPC power. How to control a thousand cooperating R sessions from one R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mple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6" y="76200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-pbd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kernel/IRkernel" TargetMode="External"/><Relationship Id="rId2" Type="http://schemas.openxmlformats.org/officeDocument/2006/relationships/hyperlink" Target="https://github.com/cloudyr/rmote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igData" TargetMode="External"/><Relationship Id="rId2" Type="http://schemas.openxmlformats.org/officeDocument/2006/relationships/hyperlink" Target="mailto:RBigData@gmail.co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Interactive Terabytes with </a:t>
            </a:r>
            <a:r>
              <a:rPr lang="en-US" dirty="0" err="1" smtClean="0"/>
              <a:t>pbdR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2206626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Wei-Chen Chen, Drew Schmidt, and</a:t>
            </a:r>
          </a:p>
          <a:p>
            <a:r>
              <a:rPr lang="en-US" sz="3500" dirty="0" smtClean="0">
                <a:solidFill>
                  <a:schemeClr val="tx1"/>
                </a:solidFill>
              </a:rPr>
              <a:t>George </a:t>
            </a:r>
            <a:r>
              <a:rPr lang="en-US" sz="3500" dirty="0" err="1" smtClean="0">
                <a:solidFill>
                  <a:schemeClr val="tx1"/>
                </a:solidFill>
              </a:rPr>
              <a:t>Ostrouchov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pbdR</a:t>
            </a:r>
            <a:r>
              <a:rPr lang="en-US" dirty="0" smtClean="0">
                <a:solidFill>
                  <a:schemeClr val="tx1"/>
                </a:solidFill>
              </a:rPr>
              <a:t> Core Team</a:t>
            </a:r>
          </a:p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http://r-pbd.org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871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remote 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ith password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assword: </a:t>
            </a:r>
            <a:r>
              <a:rPr lang="en-US" dirty="0" err="1" smtClean="0"/>
              <a:t>pbdr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:\Users\snoweye\Desktop\pics_3\05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71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is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pics_3\06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19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waiting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pics_3\07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responses requests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83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 (masked)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pics_3\08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151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everything is on the sever from now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C:\Users\snoweye\Desktop\pics_3\09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167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executing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66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is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C:\Users\snoweye\Desktop\pics_3\10-ls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glm</a:t>
            </a:r>
            <a:r>
              <a:rPr lang="en-US" dirty="0" smtClean="0"/>
              <a:t>()` example taken from `help(“</a:t>
            </a:r>
            <a:r>
              <a:rPr lang="en-US" dirty="0" err="1" smtClean="0"/>
              <a:t>glm</a:t>
            </a:r>
            <a:r>
              <a:rPr lang="en-US" dirty="0" smtClean="0"/>
              <a:t>”)`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anova</a:t>
            </a:r>
            <a:r>
              <a:rPr lang="en-US" dirty="0" smtClean="0"/>
              <a:t>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C:\Users\snoweye\Desktop\pics_3\11-glm_1_a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`base::summary()`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C:\Users\snoweye\Desktop\pics_3\12-glm_2_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remoter server is still alive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and quit, really!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C:\Users\snoweye\Desktop\pics_3\13-q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other client coming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reconnect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338" name="Picture 2" descr="C:\Users\snoweye\Desktop\pics_3\14-re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findings and conclusions in this </a:t>
            </a:r>
            <a:r>
              <a:rPr lang="en-US" dirty="0" smtClean="0"/>
              <a:t>presentation </a:t>
            </a:r>
            <a:r>
              <a:rPr lang="en-US" dirty="0"/>
              <a:t>have not </a:t>
            </a:r>
            <a:r>
              <a:rPr lang="en-US" dirty="0" smtClean="0"/>
              <a:t>been formally </a:t>
            </a:r>
            <a:r>
              <a:rPr lang="en-US" dirty="0"/>
              <a:t>disseminated by the </a:t>
            </a:r>
            <a:r>
              <a:rPr lang="en-US" dirty="0" smtClean="0"/>
              <a:t>U.S. Department </a:t>
            </a:r>
            <a:r>
              <a:rPr lang="en-US" dirty="0"/>
              <a:t>of Health </a:t>
            </a:r>
            <a:r>
              <a:rPr lang="en-US" dirty="0" smtClean="0"/>
              <a:t>&amp; </a:t>
            </a:r>
            <a:r>
              <a:rPr lang="en-US" dirty="0"/>
              <a:t>Human </a:t>
            </a:r>
            <a:r>
              <a:rPr lang="en-US" dirty="0" smtClean="0"/>
              <a:t>Services nor </a:t>
            </a:r>
            <a:r>
              <a:rPr lang="en-US" dirty="0"/>
              <a:t>by the U.S. Department of </a:t>
            </a:r>
            <a:r>
              <a:rPr lang="en-US" dirty="0" smtClean="0"/>
              <a:t>Energy, and </a:t>
            </a:r>
            <a:r>
              <a:rPr lang="en-US" dirty="0"/>
              <a:t>should not be construed to represent any determination </a:t>
            </a:r>
            <a:r>
              <a:rPr lang="en-US" dirty="0" smtClean="0"/>
              <a:t>or policy </a:t>
            </a:r>
            <a:r>
              <a:rPr lang="en-US" dirty="0"/>
              <a:t>of University, Agency, </a:t>
            </a:r>
            <a:r>
              <a:rPr lang="en-US" dirty="0" smtClean="0"/>
              <a:t>Administration </a:t>
            </a:r>
            <a:r>
              <a:rPr lang="en-US" dirty="0"/>
              <a:t>and National Laboratory.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si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6251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is reconnected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if data are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362" name="Picture 2" descr="C:\Users\snoweye\Desktop\pics_3\15-check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to have some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`ggplot2`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an `iris`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387" name="Picture 3" descr="C:\Users\snoweye\Desktop\pics_3\16-ggplot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image is got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print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410" name="Picture 2" descr="C:\Users\snoweye\Desktop\pics_3\17-ggplot2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directly update the `</a:t>
            </a:r>
            <a:r>
              <a:rPr lang="en-US" dirty="0" err="1" smtClean="0"/>
              <a:t>ggplot</a:t>
            </a:r>
            <a:r>
              <a:rPr lang="en-US" dirty="0" smtClean="0"/>
              <a:t>` object?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434" name="Picture 2" descr="C:\Users\snoweye\Desktop\pics_3\18-ggplot2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yes, regression lines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8" name="Picture 2" descr="C:\Users\snoweye\Desktop\pics_3\19-ggplot2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the remoter graphic device via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482" name="Picture 2" descr="C:\Users\snoweye\Desktop\pics_3\20-dev_of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help page is sent from server!!!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506" name="Picture 2" descr="C:\Users\snoweye\Desktop\pics_3\21-rhe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local R object to the server/remote?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also sent </a:t>
            </a:r>
            <a:r>
              <a:rPr lang="en-US" dirty="0"/>
              <a:t>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530" name="Picture 2" descr="C:\Users\snoweye\Desktop\pics_3\22-rhelp_c2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remote R object to the client/local?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still </a:t>
            </a:r>
            <a:r>
              <a:rPr lang="en-US" dirty="0"/>
              <a:t>sent 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4" name="Picture 2" descr="C:\Users\snoweye\Desktop\pics_3\23-rhelp_s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9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the remoter graphic device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up/down keys to get history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578" name="Picture 2" descr="C:\Users\snoweye\Desktop\pics_3\24-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Support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was supported in part by the project </a:t>
            </a:r>
            <a:r>
              <a:rPr lang="en-US" dirty="0" smtClean="0"/>
              <a:t>``</a:t>
            </a:r>
            <a:r>
              <a:rPr lang="en-US" i="1" dirty="0" smtClean="0"/>
              <a:t>Harnessing Scalable Libraries </a:t>
            </a:r>
            <a:r>
              <a:rPr lang="en-US" i="1" dirty="0"/>
              <a:t>for Statistical Computing on Modern Architectures and </a:t>
            </a:r>
            <a:r>
              <a:rPr lang="en-US" i="1" dirty="0" smtClean="0"/>
              <a:t>Bringing Statistics </a:t>
            </a:r>
            <a:r>
              <a:rPr lang="en-US" i="1" dirty="0"/>
              <a:t>to Large Scale </a:t>
            </a:r>
            <a:r>
              <a:rPr lang="en-US" i="1" dirty="0" smtClean="0"/>
              <a:t>Computing</a:t>
            </a:r>
            <a:r>
              <a:rPr lang="en-US" dirty="0" smtClean="0"/>
              <a:t>’’ </a:t>
            </a:r>
            <a:r>
              <a:rPr lang="en-US" dirty="0"/>
              <a:t>funded by the National Science </a:t>
            </a:r>
            <a:r>
              <a:rPr lang="en-US" dirty="0" smtClean="0"/>
              <a:t>Foundation Division </a:t>
            </a:r>
            <a:r>
              <a:rPr lang="en-US" dirty="0"/>
              <a:t>of Mathematical Sciences under Grant No. 1418195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</a:t>
            </a:r>
            <a:r>
              <a:rPr lang="en-US" dirty="0" smtClean="0"/>
              <a:t>used resources </a:t>
            </a:r>
            <a:r>
              <a:rPr lang="en-US" dirty="0"/>
              <a:t>supported by the National Science Foundation under Grant </a:t>
            </a:r>
            <a:r>
              <a:rPr lang="en-US" dirty="0" smtClean="0"/>
              <a:t>Number 1137097 </a:t>
            </a:r>
            <a:r>
              <a:rPr lang="en-US" dirty="0"/>
              <a:t>and by the University of Tennessee through the Beacon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ctrl+c</a:t>
            </a:r>
            <a:r>
              <a:rPr lang="en-US" dirty="0" smtClean="0"/>
              <a:t> to kill the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nothing is at local really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`q()` to quit or `shutdown()` to kill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 descr="C:\Users\snoweye\Desktop\pics_3\25-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091526">
            <a:off x="132729" y="1217273"/>
            <a:ext cx="3193358" cy="1580914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 need to</a:t>
            </a:r>
          </a:p>
          <a:p>
            <a:pPr lvl="1"/>
            <a:r>
              <a:rPr lang="en-US" dirty="0" smtClean="0"/>
              <a:t>setup X11 nor forwarding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httpd</a:t>
            </a:r>
            <a:r>
              <a:rPr lang="en-US" dirty="0" smtClean="0"/>
              <a:t> nor html nor </a:t>
            </a:r>
            <a:r>
              <a:rPr lang="en-US" dirty="0" err="1" smtClean="0"/>
              <a:t>htt</a:t>
            </a:r>
            <a:r>
              <a:rPr lang="en-US" dirty="0" smtClean="0"/>
              <a:t>* whatever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js</a:t>
            </a:r>
            <a:r>
              <a:rPr lang="en-US" dirty="0" smtClean="0"/>
              <a:t> nor </a:t>
            </a:r>
            <a:r>
              <a:rPr lang="en-US" dirty="0" err="1" smtClean="0"/>
              <a:t>json</a:t>
            </a:r>
            <a:r>
              <a:rPr lang="en-US" dirty="0" smtClean="0"/>
              <a:t> nor java nor j* whatever</a:t>
            </a:r>
          </a:p>
          <a:p>
            <a:pPr lvl="1"/>
            <a:r>
              <a:rPr lang="en-US" dirty="0" smtClean="0"/>
              <a:t>open any web browser</a:t>
            </a:r>
          </a:p>
          <a:p>
            <a:pPr lvl="1"/>
            <a:r>
              <a:rPr lang="en-US" dirty="0" smtClean="0"/>
              <a:t>worry about how to send or receive commands, different data, files, outputs, figures, or help</a:t>
            </a:r>
          </a:p>
          <a:p>
            <a:pPr lvl="1"/>
            <a:r>
              <a:rPr lang="en-US" dirty="0" smtClean="0"/>
              <a:t>worry if a client/local/laptop has enough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 simple, you must speak R 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Too bad, you still need to understand</a:t>
            </a:r>
          </a:p>
          <a:p>
            <a:pPr marL="0" indent="0" algn="ctr">
              <a:buNone/>
            </a:pPr>
            <a:r>
              <a:rPr lang="en-US" u="sng" dirty="0" smtClean="0"/>
              <a:t>S</a:t>
            </a:r>
            <a:r>
              <a:rPr lang="en-US" dirty="0" smtClean="0"/>
              <a:t>ingle </a:t>
            </a:r>
            <a:r>
              <a:rPr lang="en-US" u="sng" dirty="0" smtClean="0"/>
              <a:t>P</a:t>
            </a:r>
            <a:r>
              <a:rPr lang="en-US" dirty="0" smtClean="0"/>
              <a:t>rogram </a:t>
            </a:r>
            <a:r>
              <a:rPr lang="en-US" u="sng" dirty="0" smtClean="0"/>
              <a:t>M</a:t>
            </a:r>
            <a:r>
              <a:rPr lang="en-US" dirty="0" smtClean="0"/>
              <a:t>ultiple </a:t>
            </a:r>
            <a:r>
              <a:rPr lang="en-US" u="sng" dirty="0" smtClean="0"/>
              <a:t>D</a:t>
            </a:r>
            <a:r>
              <a:rPr lang="en-US" dirty="0" smtClean="0"/>
              <a:t>ata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smtClean="0"/>
              <a:t>SPMD)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Allow to</a:t>
            </a:r>
          </a:p>
          <a:p>
            <a:pPr lvl="1"/>
            <a:r>
              <a:rPr lang="en-US" dirty="0" smtClean="0"/>
              <a:t>run most </a:t>
            </a:r>
            <a:r>
              <a:rPr lang="en-US" dirty="0"/>
              <a:t>R </a:t>
            </a:r>
            <a:r>
              <a:rPr lang="en-US" dirty="0" smtClean="0"/>
              <a:t>packages (no change nor implementation)</a:t>
            </a:r>
          </a:p>
          <a:p>
            <a:pPr lvl="1"/>
            <a:r>
              <a:rPr lang="en-US" dirty="0" smtClean="0"/>
              <a:t>run on major OSs (including Solaris and Windows)</a:t>
            </a:r>
          </a:p>
          <a:p>
            <a:pPr lvl="1"/>
            <a:r>
              <a:rPr lang="en-US" dirty="0" smtClean="0"/>
              <a:t>run across different systems (as long as the same bits)</a:t>
            </a:r>
          </a:p>
          <a:p>
            <a:pPr lvl="1"/>
            <a:r>
              <a:rPr lang="en-US" dirty="0" smtClean="0"/>
              <a:t>plugin out-of-core or distributed backend to servers</a:t>
            </a:r>
          </a:p>
          <a:p>
            <a:pPr lvl="2"/>
            <a:r>
              <a:rPr lang="en-US" dirty="0" err="1" smtClean="0"/>
              <a:t>ff</a:t>
            </a:r>
            <a:r>
              <a:rPr lang="en-US" dirty="0" smtClean="0"/>
              <a:t>, </a:t>
            </a:r>
            <a:r>
              <a:rPr lang="en-US" dirty="0" err="1" smtClean="0"/>
              <a:t>bigmenory</a:t>
            </a:r>
            <a:r>
              <a:rPr lang="en-US" dirty="0" smtClean="0"/>
              <a:t>, </a:t>
            </a:r>
            <a:r>
              <a:rPr lang="en-US" dirty="0"/>
              <a:t>S</a:t>
            </a:r>
            <a:r>
              <a:rPr lang="en-US" dirty="0" smtClean="0"/>
              <a:t>park, </a:t>
            </a:r>
            <a:r>
              <a:rPr lang="en-US" dirty="0" err="1" smtClean="0"/>
              <a:t>ddR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database, </a:t>
            </a:r>
            <a:r>
              <a:rPr lang="en-US" dirty="0" err="1" smtClean="0"/>
              <a:t>sql</a:t>
            </a:r>
            <a:r>
              <a:rPr lang="en-US" dirty="0" smtClean="0"/>
              <a:t>, </a:t>
            </a:r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mask password</a:t>
            </a:r>
          </a:p>
          <a:p>
            <a:pPr lvl="1"/>
            <a:r>
              <a:rPr lang="en-US" dirty="0" smtClean="0"/>
              <a:t>encrypt communication (good data policy)</a:t>
            </a:r>
          </a:p>
          <a:p>
            <a:pPr lvl="1"/>
            <a:r>
              <a:rPr lang="en-US" dirty="0" smtClean="0"/>
              <a:t>interact by multiple users </a:t>
            </a:r>
            <a:r>
              <a:rPr lang="en-US" dirty="0"/>
              <a:t>(like </a:t>
            </a:r>
            <a:r>
              <a:rPr lang="en-US" dirty="0" smtClean="0"/>
              <a:t>MUD</a:t>
            </a:r>
            <a:r>
              <a:rPr lang="en-US" dirty="0"/>
              <a:t> </a:t>
            </a:r>
            <a:r>
              <a:rPr lang="en-US" dirty="0" smtClean="0"/>
              <a:t>or BBS)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368623"/>
            <a:ext cx="60960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pbdR</a:t>
            </a:r>
            <a:r>
              <a:rPr lang="en-US" sz="3200" b="1" dirty="0" smtClean="0">
                <a:solidFill>
                  <a:schemeClr val="tx1"/>
                </a:solidFill>
              </a:rPr>
              <a:t> Client/Server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0600" y="3197423"/>
            <a:ext cx="2667000" cy="2667000"/>
            <a:chOff x="5189483" y="3048000"/>
            <a:chExt cx="1600200" cy="200025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5189483" y="3048000"/>
              <a:ext cx="1600200" cy="20002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Computation Backend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95899" y="3771900"/>
              <a:ext cx="1409701" cy="1162050"/>
              <a:chOff x="4874172" y="3218790"/>
              <a:chExt cx="1409701" cy="1162050"/>
            </a:xfrm>
            <a:grpFill/>
          </p:grpSpPr>
          <p:sp>
            <p:nvSpPr>
              <p:cNvPr id="8" name="Rectangle 7"/>
              <p:cNvSpPr/>
              <p:nvPr/>
            </p:nvSpPr>
            <p:spPr>
              <a:xfrm>
                <a:off x="4874173" y="384744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pbdMPI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74172" y="321879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pbdDMAT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752598" y="4492824"/>
            <a:ext cx="2743200" cy="1371599"/>
            <a:chOff x="5164972" y="3849283"/>
            <a:chExt cx="2012719" cy="102869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5164972" y="3849283"/>
              <a:ext cx="2012719" cy="10286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Security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276790" y="4249331"/>
              <a:ext cx="1789083" cy="533400"/>
              <a:chOff x="4837983" y="2992021"/>
              <a:chExt cx="1789083" cy="5334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4837983" y="2992021"/>
                <a:ext cx="838633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sodium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48431" y="2992022"/>
                <a:ext cx="878635" cy="533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getPass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00600" y="1896769"/>
            <a:ext cx="2667000" cy="1148254"/>
            <a:chOff x="5037083" y="3162300"/>
            <a:chExt cx="2083594" cy="861190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5037083" y="3162300"/>
              <a:ext cx="2083594" cy="8611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Communication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95899" y="3509140"/>
              <a:ext cx="1409700" cy="442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pbdZMQ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8020" y="1902022"/>
            <a:ext cx="2737780" cy="2514600"/>
            <a:chOff x="5189483" y="3048000"/>
            <a:chExt cx="1600200" cy="1610208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5189483" y="3048000"/>
              <a:ext cx="1600200" cy="16102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Client/Server Framework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95899" y="3682325"/>
              <a:ext cx="1409701" cy="878296"/>
              <a:chOff x="4874172" y="3129215"/>
              <a:chExt cx="1409701" cy="878296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874173" y="3617157"/>
                <a:ext cx="1409700" cy="39035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remoter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74172" y="3129215"/>
                <a:ext cx="1409700" cy="439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pbdCS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Designs </a:t>
            </a:r>
            <a:r>
              <a:rPr lang="en-US" dirty="0" smtClean="0"/>
              <a:t>for </a:t>
            </a:r>
            <a:r>
              <a:rPr lang="en-US" dirty="0" smtClean="0"/>
              <a:t>Large-Scale Interactivity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38400" y="59406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pbdR</a:t>
            </a:r>
            <a:r>
              <a:rPr lang="en-US" dirty="0" smtClean="0"/>
              <a:t> Client/Server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One </a:t>
            </a:r>
            <a:r>
              <a:rPr lang="en-US" dirty="0" err="1" smtClean="0"/>
              <a:t>pbdR</a:t>
            </a:r>
            <a:r>
              <a:rPr lang="en-US" dirty="0" smtClean="0"/>
              <a:t> client and one </a:t>
            </a:r>
            <a:r>
              <a:rPr lang="en-US" dirty="0" err="1" smtClean="0"/>
              <a:t>pbdR</a:t>
            </a:r>
            <a:r>
              <a:rPr lang="en-US" dirty="0" smtClean="0"/>
              <a:t> server</a:t>
            </a:r>
          </a:p>
          <a:p>
            <a:pPr lvl="1"/>
            <a:r>
              <a:rPr lang="en-US" dirty="0" err="1"/>
              <a:t>pbdZMQ</a:t>
            </a:r>
            <a:r>
              <a:rPr lang="en-US" dirty="0"/>
              <a:t> + </a:t>
            </a:r>
            <a:r>
              <a:rPr lang="en-US" dirty="0" smtClean="0"/>
              <a:t>remoter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Note sodium is not part of </a:t>
            </a:r>
            <a:r>
              <a:rPr lang="en-US" dirty="0" err="1"/>
              <a:t>pbdR</a:t>
            </a:r>
            <a:r>
              <a:rPr lang="en-US" dirty="0"/>
              <a:t>, but greatly improve security of </a:t>
            </a:r>
            <a:r>
              <a:rPr lang="en-US" dirty="0" smtClean="0"/>
              <a:t>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One </a:t>
            </a:r>
            <a:r>
              <a:rPr lang="en-US" dirty="0" err="1" smtClean="0"/>
              <a:t>pbdR</a:t>
            </a:r>
            <a:r>
              <a:rPr lang="en-US" dirty="0" smtClean="0"/>
              <a:t> client and </a:t>
            </a:r>
            <a:r>
              <a:rPr lang="en-US" dirty="0" err="1" smtClean="0"/>
              <a:t>pbdR</a:t>
            </a:r>
            <a:r>
              <a:rPr lang="en-US" dirty="0" smtClean="0"/>
              <a:t> cluster in </a:t>
            </a:r>
            <a:r>
              <a:rPr lang="en-US" dirty="0" smtClean="0">
                <a:solidFill>
                  <a:srgbClr val="C00000"/>
                </a:solidFill>
              </a:rPr>
              <a:t>SPMD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pbdR’s</a:t>
            </a:r>
            <a:r>
              <a:rPr lang="en-US" dirty="0" smtClean="0"/>
              <a:t>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00150"/>
            <a:ext cx="4667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5678269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Wall-clock time measurement of some </a:t>
            </a:r>
            <a:r>
              <a:rPr lang="en-US" sz="1600" dirty="0" smtClean="0"/>
              <a:t>simple </a:t>
            </a:r>
            <a:r>
              <a:rPr lang="en-US" sz="1600" dirty="0"/>
              <a:t>operations, demonstrating the </a:t>
            </a:r>
            <a:r>
              <a:rPr lang="en-US" sz="1600" dirty="0" smtClean="0"/>
              <a:t>costs.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343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overhead of serializing and additionally encrypting a vector of double precision numbers </a:t>
            </a:r>
            <a:r>
              <a:rPr lang="en-US" sz="1600" dirty="0" smtClean="0"/>
              <a:t>of given length.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951119" cy="199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Demonstration </a:t>
            </a:r>
            <a:r>
              <a:rPr lang="en-US" dirty="0" smtClean="0"/>
              <a:t>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one </a:t>
            </a:r>
            <a:r>
              <a:rPr lang="en-US" dirty="0" err="1"/>
              <a:t>pbdR</a:t>
            </a:r>
            <a:r>
              <a:rPr lang="en-US" dirty="0"/>
              <a:t> server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 for HPC</a:t>
            </a:r>
          </a:p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 </a:t>
            </a:r>
            <a:r>
              <a:rPr lang="en-US" dirty="0"/>
              <a:t>in SPMD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sodium) + </a:t>
            </a:r>
            <a:r>
              <a:rPr lang="en-US" dirty="0" err="1"/>
              <a:t>pbdR’s</a:t>
            </a:r>
            <a:r>
              <a:rPr lang="en-US" dirty="0"/>
              <a:t> </a:t>
            </a:r>
            <a:r>
              <a:rPr lang="en-US" dirty="0" smtClean="0"/>
              <a:t>packages</a:t>
            </a:r>
          </a:p>
          <a:p>
            <a:r>
              <a:rPr lang="en-US" dirty="0" smtClean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for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6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n Supercomputer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72759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cxnSp>
        <p:nvCxnSpPr>
          <p:cNvPr id="5" name="Straight Arrow Connector 4"/>
          <p:cNvCxnSpPr>
            <a:stCxn id="15" idx="2"/>
            <a:endCxn id="8" idx="0"/>
          </p:cNvCxnSpPr>
          <p:nvPr/>
        </p:nvCxnSpPr>
        <p:spPr>
          <a:xfrm flipH="1">
            <a:off x="5676900" y="2743200"/>
            <a:ext cx="664183" cy="6096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6600" y="3352800"/>
            <a:ext cx="48006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800" y="1265872"/>
            <a:ext cx="4452566" cy="14773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Performance Computing (HPC)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Supercomputer (XSEDE)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Compute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Homemade clusters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2"/>
          </p:cNvCxnSpPr>
          <p:nvPr/>
        </p:nvCxnSpPr>
        <p:spPr>
          <a:xfrm>
            <a:off x="1225916" y="1828800"/>
            <a:ext cx="1060084" cy="96279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231" y="1459468"/>
            <a:ext cx="1815369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2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Everything is on server (remote)</a:t>
            </a:r>
          </a:p>
          <a:p>
            <a:r>
              <a:rPr lang="en-US" sz="2800" dirty="0" smtClean="0"/>
              <a:t>Global and distributed by default</a:t>
            </a:r>
          </a:p>
          <a:p>
            <a:r>
              <a:rPr lang="en-US" sz="2800" dirty="0" smtClean="0"/>
              <a:t>Nothing is in client (local) except necessary communication and interaction</a:t>
            </a:r>
          </a:p>
          <a:p>
            <a:r>
              <a:rPr lang="en-US" sz="2800" dirty="0" smtClean="0"/>
              <a:t>SPMD batch scripts can be run or sourced interactively in client/server framework</a:t>
            </a:r>
          </a:p>
          <a:p>
            <a:pPr marL="0" indent="0" algn="ctr">
              <a:buNone/>
            </a:pPr>
            <a:endParaRPr lang="en-US" sz="2800" i="1" dirty="0" smtClean="0"/>
          </a:p>
          <a:p>
            <a:pPr marL="0" indent="0" algn="ctr">
              <a:buNone/>
            </a:pPr>
            <a:r>
              <a:rPr lang="en-US" sz="2800" i="1" dirty="0" smtClean="0"/>
              <a:t>``</a:t>
            </a:r>
            <a:r>
              <a:rPr lang="en-US" sz="2800" i="1" dirty="0">
                <a:solidFill>
                  <a:srgbClr val="C00000"/>
                </a:solidFill>
              </a:rPr>
              <a:t>Distributed Read, Compute, Statistics, and Output ...</a:t>
            </a:r>
            <a:r>
              <a:rPr lang="en-US" sz="2800" i="1" dirty="0"/>
              <a:t>'' 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3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3415981" y="1156335"/>
            <a:ext cx="5333651" cy="5320665"/>
          </a:xfrm>
          <a:custGeom>
            <a:avLst/>
            <a:gdLst>
              <a:gd name="connsiteX0" fmla="*/ 174128 w 5347019"/>
              <a:gd name="connsiteY0" fmla="*/ 587828 h 5791657"/>
              <a:gd name="connsiteX1" fmla="*/ 252505 w 5347019"/>
              <a:gd name="connsiteY1" fmla="*/ 522514 h 5791657"/>
              <a:gd name="connsiteX2" fmla="*/ 343945 w 5347019"/>
              <a:gd name="connsiteY2" fmla="*/ 444137 h 5791657"/>
              <a:gd name="connsiteX3" fmla="*/ 357008 w 5347019"/>
              <a:gd name="connsiteY3" fmla="*/ 404948 h 5791657"/>
              <a:gd name="connsiteX4" fmla="*/ 409259 w 5347019"/>
              <a:gd name="connsiteY4" fmla="*/ 313508 h 5791657"/>
              <a:gd name="connsiteX5" fmla="*/ 435385 w 5347019"/>
              <a:gd name="connsiteY5" fmla="*/ 222068 h 5791657"/>
              <a:gd name="connsiteX6" fmla="*/ 526825 w 5347019"/>
              <a:gd name="connsiteY6" fmla="*/ 156754 h 5791657"/>
              <a:gd name="connsiteX7" fmla="*/ 566014 w 5347019"/>
              <a:gd name="connsiteY7" fmla="*/ 130628 h 5791657"/>
              <a:gd name="connsiteX8" fmla="*/ 905648 w 5347019"/>
              <a:gd name="connsiteY8" fmla="*/ 91440 h 5791657"/>
              <a:gd name="connsiteX9" fmla="*/ 944837 w 5347019"/>
              <a:gd name="connsiteY9" fmla="*/ 78377 h 5791657"/>
              <a:gd name="connsiteX10" fmla="*/ 1010151 w 5347019"/>
              <a:gd name="connsiteY10" fmla="*/ 65314 h 5791657"/>
              <a:gd name="connsiteX11" fmla="*/ 1062402 w 5347019"/>
              <a:gd name="connsiteY11" fmla="*/ 52251 h 5791657"/>
              <a:gd name="connsiteX12" fmla="*/ 1101591 w 5347019"/>
              <a:gd name="connsiteY12" fmla="*/ 26126 h 5791657"/>
              <a:gd name="connsiteX13" fmla="*/ 1153842 w 5347019"/>
              <a:gd name="connsiteY13" fmla="*/ 13063 h 5791657"/>
              <a:gd name="connsiteX14" fmla="*/ 1193031 w 5347019"/>
              <a:gd name="connsiteY14" fmla="*/ 0 h 5791657"/>
              <a:gd name="connsiteX15" fmla="*/ 1584917 w 5347019"/>
              <a:gd name="connsiteY15" fmla="*/ 26126 h 5791657"/>
              <a:gd name="connsiteX16" fmla="*/ 1624105 w 5347019"/>
              <a:gd name="connsiteY16" fmla="*/ 39188 h 5791657"/>
              <a:gd name="connsiteX17" fmla="*/ 1741671 w 5347019"/>
              <a:gd name="connsiteY17" fmla="*/ 52251 h 5791657"/>
              <a:gd name="connsiteX18" fmla="*/ 1833111 w 5347019"/>
              <a:gd name="connsiteY18" fmla="*/ 104503 h 5791657"/>
              <a:gd name="connsiteX19" fmla="*/ 1872299 w 5347019"/>
              <a:gd name="connsiteY19" fmla="*/ 130628 h 5791657"/>
              <a:gd name="connsiteX20" fmla="*/ 1911488 w 5347019"/>
              <a:gd name="connsiteY20" fmla="*/ 143691 h 5791657"/>
              <a:gd name="connsiteX21" fmla="*/ 1963739 w 5347019"/>
              <a:gd name="connsiteY21" fmla="*/ 169817 h 5791657"/>
              <a:gd name="connsiteX22" fmla="*/ 2055179 w 5347019"/>
              <a:gd name="connsiteY22" fmla="*/ 235131 h 5791657"/>
              <a:gd name="connsiteX23" fmla="*/ 2094368 w 5347019"/>
              <a:gd name="connsiteY23" fmla="*/ 313508 h 5791657"/>
              <a:gd name="connsiteX24" fmla="*/ 2107431 w 5347019"/>
              <a:gd name="connsiteY24" fmla="*/ 352697 h 5791657"/>
              <a:gd name="connsiteX25" fmla="*/ 2264185 w 5347019"/>
              <a:gd name="connsiteY25" fmla="*/ 457200 h 5791657"/>
              <a:gd name="connsiteX26" fmla="*/ 2551568 w 5347019"/>
              <a:gd name="connsiteY26" fmla="*/ 431074 h 5791657"/>
              <a:gd name="connsiteX27" fmla="*/ 2643008 w 5347019"/>
              <a:gd name="connsiteY27" fmla="*/ 391886 h 5791657"/>
              <a:gd name="connsiteX28" fmla="*/ 2773637 w 5347019"/>
              <a:gd name="connsiteY28" fmla="*/ 378823 h 5791657"/>
              <a:gd name="connsiteX29" fmla="*/ 2812825 w 5347019"/>
              <a:gd name="connsiteY29" fmla="*/ 365760 h 5791657"/>
              <a:gd name="connsiteX30" fmla="*/ 3139397 w 5347019"/>
              <a:gd name="connsiteY30" fmla="*/ 365760 h 5791657"/>
              <a:gd name="connsiteX31" fmla="*/ 3191648 w 5347019"/>
              <a:gd name="connsiteY31" fmla="*/ 378823 h 5791657"/>
              <a:gd name="connsiteX32" fmla="*/ 3256962 w 5347019"/>
              <a:gd name="connsiteY32" fmla="*/ 391886 h 5791657"/>
              <a:gd name="connsiteX33" fmla="*/ 3374528 w 5347019"/>
              <a:gd name="connsiteY33" fmla="*/ 431074 h 5791657"/>
              <a:gd name="connsiteX34" fmla="*/ 3479031 w 5347019"/>
              <a:gd name="connsiteY34" fmla="*/ 470263 h 5791657"/>
              <a:gd name="connsiteX35" fmla="*/ 3505157 w 5347019"/>
              <a:gd name="connsiteY35" fmla="*/ 509451 h 5791657"/>
              <a:gd name="connsiteX36" fmla="*/ 3544345 w 5347019"/>
              <a:gd name="connsiteY36" fmla="*/ 548640 h 5791657"/>
              <a:gd name="connsiteX37" fmla="*/ 3557408 w 5347019"/>
              <a:gd name="connsiteY37" fmla="*/ 613954 h 5791657"/>
              <a:gd name="connsiteX38" fmla="*/ 3544345 w 5347019"/>
              <a:gd name="connsiteY38" fmla="*/ 718457 h 5791657"/>
              <a:gd name="connsiteX39" fmla="*/ 3518219 w 5347019"/>
              <a:gd name="connsiteY39" fmla="*/ 757646 h 5791657"/>
              <a:gd name="connsiteX40" fmla="*/ 3505157 w 5347019"/>
              <a:gd name="connsiteY40" fmla="*/ 809897 h 5791657"/>
              <a:gd name="connsiteX41" fmla="*/ 3492094 w 5347019"/>
              <a:gd name="connsiteY41" fmla="*/ 849086 h 5791657"/>
              <a:gd name="connsiteX42" fmla="*/ 3505157 w 5347019"/>
              <a:gd name="connsiteY42" fmla="*/ 953588 h 5791657"/>
              <a:gd name="connsiteX43" fmla="*/ 3544345 w 5347019"/>
              <a:gd name="connsiteY43" fmla="*/ 966651 h 5791657"/>
              <a:gd name="connsiteX44" fmla="*/ 3714162 w 5347019"/>
              <a:gd name="connsiteY44" fmla="*/ 979714 h 5791657"/>
              <a:gd name="connsiteX45" fmla="*/ 3792539 w 5347019"/>
              <a:gd name="connsiteY45" fmla="*/ 1031966 h 5791657"/>
              <a:gd name="connsiteX46" fmla="*/ 3936231 w 5347019"/>
              <a:gd name="connsiteY46" fmla="*/ 1071154 h 5791657"/>
              <a:gd name="connsiteX47" fmla="*/ 4066859 w 5347019"/>
              <a:gd name="connsiteY47" fmla="*/ 1097280 h 5791657"/>
              <a:gd name="connsiteX48" fmla="*/ 4106048 w 5347019"/>
              <a:gd name="connsiteY48" fmla="*/ 1110343 h 5791657"/>
              <a:gd name="connsiteX49" fmla="*/ 4210551 w 5347019"/>
              <a:gd name="connsiteY49" fmla="*/ 1136468 h 5791657"/>
              <a:gd name="connsiteX50" fmla="*/ 4288928 w 5347019"/>
              <a:gd name="connsiteY50" fmla="*/ 1188720 h 5791657"/>
              <a:gd name="connsiteX51" fmla="*/ 4301991 w 5347019"/>
              <a:gd name="connsiteY51" fmla="*/ 1254034 h 5791657"/>
              <a:gd name="connsiteX52" fmla="*/ 4315054 w 5347019"/>
              <a:gd name="connsiteY52" fmla="*/ 1332411 h 5791657"/>
              <a:gd name="connsiteX53" fmla="*/ 4380368 w 5347019"/>
              <a:gd name="connsiteY53" fmla="*/ 1371600 h 5791657"/>
              <a:gd name="connsiteX54" fmla="*/ 4471808 w 5347019"/>
              <a:gd name="connsiteY54" fmla="*/ 1423851 h 5791657"/>
              <a:gd name="connsiteX55" fmla="*/ 4510997 w 5347019"/>
              <a:gd name="connsiteY55" fmla="*/ 1463040 h 5791657"/>
              <a:gd name="connsiteX56" fmla="*/ 4550185 w 5347019"/>
              <a:gd name="connsiteY56" fmla="*/ 1476103 h 5791657"/>
              <a:gd name="connsiteX57" fmla="*/ 4589374 w 5347019"/>
              <a:gd name="connsiteY57" fmla="*/ 1502228 h 5791657"/>
              <a:gd name="connsiteX58" fmla="*/ 4628562 w 5347019"/>
              <a:gd name="connsiteY58" fmla="*/ 1515291 h 5791657"/>
              <a:gd name="connsiteX59" fmla="*/ 4680814 w 5347019"/>
              <a:gd name="connsiteY59" fmla="*/ 1541417 h 5791657"/>
              <a:gd name="connsiteX60" fmla="*/ 4746128 w 5347019"/>
              <a:gd name="connsiteY60" fmla="*/ 1580606 h 5791657"/>
              <a:gd name="connsiteX61" fmla="*/ 4824505 w 5347019"/>
              <a:gd name="connsiteY61" fmla="*/ 1606731 h 5791657"/>
              <a:gd name="connsiteX62" fmla="*/ 4876757 w 5347019"/>
              <a:gd name="connsiteY62" fmla="*/ 1632857 h 5791657"/>
              <a:gd name="connsiteX63" fmla="*/ 4902882 w 5347019"/>
              <a:gd name="connsiteY63" fmla="*/ 1672046 h 5791657"/>
              <a:gd name="connsiteX64" fmla="*/ 4929008 w 5347019"/>
              <a:gd name="connsiteY64" fmla="*/ 1750423 h 5791657"/>
              <a:gd name="connsiteX65" fmla="*/ 4981259 w 5347019"/>
              <a:gd name="connsiteY65" fmla="*/ 1789611 h 5791657"/>
              <a:gd name="connsiteX66" fmla="*/ 5020448 w 5347019"/>
              <a:gd name="connsiteY66" fmla="*/ 1881051 h 5791657"/>
              <a:gd name="connsiteX67" fmla="*/ 5072699 w 5347019"/>
              <a:gd name="connsiteY67" fmla="*/ 1907177 h 5791657"/>
              <a:gd name="connsiteX68" fmla="*/ 5124951 w 5347019"/>
              <a:gd name="connsiteY68" fmla="*/ 1985554 h 5791657"/>
              <a:gd name="connsiteX69" fmla="*/ 5164139 w 5347019"/>
              <a:gd name="connsiteY69" fmla="*/ 2076994 h 5791657"/>
              <a:gd name="connsiteX70" fmla="*/ 5203328 w 5347019"/>
              <a:gd name="connsiteY70" fmla="*/ 2207623 h 5791657"/>
              <a:gd name="connsiteX71" fmla="*/ 5216391 w 5347019"/>
              <a:gd name="connsiteY71" fmla="*/ 2246811 h 5791657"/>
              <a:gd name="connsiteX72" fmla="*/ 5229454 w 5347019"/>
              <a:gd name="connsiteY72" fmla="*/ 2299063 h 5791657"/>
              <a:gd name="connsiteX73" fmla="*/ 5255579 w 5347019"/>
              <a:gd name="connsiteY73" fmla="*/ 2338251 h 5791657"/>
              <a:gd name="connsiteX74" fmla="*/ 5242517 w 5347019"/>
              <a:gd name="connsiteY74" fmla="*/ 2455817 h 5791657"/>
              <a:gd name="connsiteX75" fmla="*/ 5268642 w 5347019"/>
              <a:gd name="connsiteY75" fmla="*/ 2495006 h 5791657"/>
              <a:gd name="connsiteX76" fmla="*/ 5320894 w 5347019"/>
              <a:gd name="connsiteY76" fmla="*/ 2586446 h 5791657"/>
              <a:gd name="connsiteX77" fmla="*/ 5347019 w 5347019"/>
              <a:gd name="connsiteY77" fmla="*/ 2677886 h 5791657"/>
              <a:gd name="connsiteX78" fmla="*/ 5320894 w 5347019"/>
              <a:gd name="connsiteY78" fmla="*/ 2795451 h 5791657"/>
              <a:gd name="connsiteX79" fmla="*/ 5294768 w 5347019"/>
              <a:gd name="connsiteY79" fmla="*/ 2834640 h 5791657"/>
              <a:gd name="connsiteX80" fmla="*/ 5281705 w 5347019"/>
              <a:gd name="connsiteY80" fmla="*/ 2873828 h 5791657"/>
              <a:gd name="connsiteX81" fmla="*/ 5242517 w 5347019"/>
              <a:gd name="connsiteY81" fmla="*/ 3122023 h 5791657"/>
              <a:gd name="connsiteX82" fmla="*/ 5190265 w 5347019"/>
              <a:gd name="connsiteY82" fmla="*/ 3226526 h 5791657"/>
              <a:gd name="connsiteX83" fmla="*/ 5177202 w 5347019"/>
              <a:gd name="connsiteY83" fmla="*/ 3487783 h 5791657"/>
              <a:gd name="connsiteX84" fmla="*/ 5138014 w 5347019"/>
              <a:gd name="connsiteY84" fmla="*/ 3526971 h 5791657"/>
              <a:gd name="connsiteX85" fmla="*/ 5072699 w 5347019"/>
              <a:gd name="connsiteY85" fmla="*/ 3592286 h 5791657"/>
              <a:gd name="connsiteX86" fmla="*/ 5059637 w 5347019"/>
              <a:gd name="connsiteY86" fmla="*/ 3631474 h 5791657"/>
              <a:gd name="connsiteX87" fmla="*/ 5020448 w 5347019"/>
              <a:gd name="connsiteY87" fmla="*/ 3722914 h 5791657"/>
              <a:gd name="connsiteX88" fmla="*/ 5059637 w 5347019"/>
              <a:gd name="connsiteY88" fmla="*/ 3762103 h 5791657"/>
              <a:gd name="connsiteX89" fmla="*/ 5085762 w 5347019"/>
              <a:gd name="connsiteY89" fmla="*/ 3801291 h 5791657"/>
              <a:gd name="connsiteX90" fmla="*/ 5124951 w 5347019"/>
              <a:gd name="connsiteY90" fmla="*/ 3827417 h 5791657"/>
              <a:gd name="connsiteX91" fmla="*/ 5151077 w 5347019"/>
              <a:gd name="connsiteY91" fmla="*/ 3918857 h 5791657"/>
              <a:gd name="connsiteX92" fmla="*/ 5177202 w 5347019"/>
              <a:gd name="connsiteY92" fmla="*/ 3958046 h 5791657"/>
              <a:gd name="connsiteX93" fmla="*/ 5190265 w 5347019"/>
              <a:gd name="connsiteY93" fmla="*/ 3997234 h 5791657"/>
              <a:gd name="connsiteX94" fmla="*/ 5229454 w 5347019"/>
              <a:gd name="connsiteY94" fmla="*/ 4010297 h 5791657"/>
              <a:gd name="connsiteX95" fmla="*/ 5268642 w 5347019"/>
              <a:gd name="connsiteY95" fmla="*/ 4101737 h 5791657"/>
              <a:gd name="connsiteX96" fmla="*/ 5307831 w 5347019"/>
              <a:gd name="connsiteY96" fmla="*/ 4193177 h 5791657"/>
              <a:gd name="connsiteX97" fmla="*/ 5294768 w 5347019"/>
              <a:gd name="connsiteY97" fmla="*/ 4624251 h 5791657"/>
              <a:gd name="connsiteX98" fmla="*/ 5268642 w 5347019"/>
              <a:gd name="connsiteY98" fmla="*/ 4676503 h 5791657"/>
              <a:gd name="connsiteX99" fmla="*/ 5229454 w 5347019"/>
              <a:gd name="connsiteY99" fmla="*/ 4820194 h 5791657"/>
              <a:gd name="connsiteX100" fmla="*/ 5216391 w 5347019"/>
              <a:gd name="connsiteY100" fmla="*/ 4872446 h 5791657"/>
              <a:gd name="connsiteX101" fmla="*/ 5177202 w 5347019"/>
              <a:gd name="connsiteY101" fmla="*/ 4911634 h 5791657"/>
              <a:gd name="connsiteX102" fmla="*/ 5138014 w 5347019"/>
              <a:gd name="connsiteY102" fmla="*/ 4963886 h 5791657"/>
              <a:gd name="connsiteX103" fmla="*/ 5085762 w 5347019"/>
              <a:gd name="connsiteY103" fmla="*/ 5042263 h 5791657"/>
              <a:gd name="connsiteX104" fmla="*/ 5059637 w 5347019"/>
              <a:gd name="connsiteY104" fmla="*/ 5081451 h 5791657"/>
              <a:gd name="connsiteX105" fmla="*/ 5020448 w 5347019"/>
              <a:gd name="connsiteY105" fmla="*/ 5107577 h 5791657"/>
              <a:gd name="connsiteX106" fmla="*/ 4981259 w 5347019"/>
              <a:gd name="connsiteY106" fmla="*/ 5146766 h 5791657"/>
              <a:gd name="connsiteX107" fmla="*/ 4942071 w 5347019"/>
              <a:gd name="connsiteY107" fmla="*/ 5225143 h 5791657"/>
              <a:gd name="connsiteX108" fmla="*/ 4902882 w 5347019"/>
              <a:gd name="connsiteY108" fmla="*/ 5251268 h 5791657"/>
              <a:gd name="connsiteX109" fmla="*/ 4850631 w 5347019"/>
              <a:gd name="connsiteY109" fmla="*/ 5342708 h 5791657"/>
              <a:gd name="connsiteX110" fmla="*/ 4772254 w 5347019"/>
              <a:gd name="connsiteY110" fmla="*/ 5421086 h 5791657"/>
              <a:gd name="connsiteX111" fmla="*/ 4720002 w 5347019"/>
              <a:gd name="connsiteY111" fmla="*/ 5434148 h 5791657"/>
              <a:gd name="connsiteX112" fmla="*/ 4680814 w 5347019"/>
              <a:gd name="connsiteY112" fmla="*/ 5473337 h 5791657"/>
              <a:gd name="connsiteX113" fmla="*/ 4589374 w 5347019"/>
              <a:gd name="connsiteY113" fmla="*/ 5512526 h 5791657"/>
              <a:gd name="connsiteX114" fmla="*/ 4458745 w 5347019"/>
              <a:gd name="connsiteY114" fmla="*/ 5590903 h 5791657"/>
              <a:gd name="connsiteX115" fmla="*/ 4367305 w 5347019"/>
              <a:gd name="connsiteY115" fmla="*/ 5643154 h 5791657"/>
              <a:gd name="connsiteX116" fmla="*/ 4328117 w 5347019"/>
              <a:gd name="connsiteY116" fmla="*/ 5669280 h 5791657"/>
              <a:gd name="connsiteX117" fmla="*/ 3870917 w 5347019"/>
              <a:gd name="connsiteY117" fmla="*/ 5682343 h 5791657"/>
              <a:gd name="connsiteX118" fmla="*/ 2995705 w 5347019"/>
              <a:gd name="connsiteY118" fmla="*/ 5695406 h 5791657"/>
              <a:gd name="connsiteX119" fmla="*/ 2812825 w 5347019"/>
              <a:gd name="connsiteY119" fmla="*/ 5682343 h 5791657"/>
              <a:gd name="connsiteX120" fmla="*/ 2721385 w 5347019"/>
              <a:gd name="connsiteY120" fmla="*/ 5669280 h 5791657"/>
              <a:gd name="connsiteX121" fmla="*/ 2616882 w 5347019"/>
              <a:gd name="connsiteY121" fmla="*/ 5656217 h 5791657"/>
              <a:gd name="connsiteX122" fmla="*/ 2577694 w 5347019"/>
              <a:gd name="connsiteY122" fmla="*/ 5630091 h 5791657"/>
              <a:gd name="connsiteX123" fmla="*/ 2473191 w 5347019"/>
              <a:gd name="connsiteY123" fmla="*/ 5603966 h 5791657"/>
              <a:gd name="connsiteX124" fmla="*/ 2434002 w 5347019"/>
              <a:gd name="connsiteY124" fmla="*/ 5577840 h 5791657"/>
              <a:gd name="connsiteX125" fmla="*/ 2355625 w 5347019"/>
              <a:gd name="connsiteY125" fmla="*/ 5551714 h 5791657"/>
              <a:gd name="connsiteX126" fmla="*/ 2290311 w 5347019"/>
              <a:gd name="connsiteY126" fmla="*/ 5525588 h 5791657"/>
              <a:gd name="connsiteX127" fmla="*/ 2211934 w 5347019"/>
              <a:gd name="connsiteY127" fmla="*/ 5447211 h 5791657"/>
              <a:gd name="connsiteX128" fmla="*/ 2172745 w 5347019"/>
              <a:gd name="connsiteY128" fmla="*/ 5408023 h 5791657"/>
              <a:gd name="connsiteX129" fmla="*/ 2081305 w 5347019"/>
              <a:gd name="connsiteY129" fmla="*/ 5290457 h 5791657"/>
              <a:gd name="connsiteX130" fmla="*/ 2042117 w 5347019"/>
              <a:gd name="connsiteY130" fmla="*/ 5199017 h 5791657"/>
              <a:gd name="connsiteX131" fmla="*/ 2002928 w 5347019"/>
              <a:gd name="connsiteY131" fmla="*/ 5185954 h 5791657"/>
              <a:gd name="connsiteX132" fmla="*/ 1963739 w 5347019"/>
              <a:gd name="connsiteY132" fmla="*/ 5159828 h 5791657"/>
              <a:gd name="connsiteX133" fmla="*/ 1872299 w 5347019"/>
              <a:gd name="connsiteY133" fmla="*/ 5094514 h 5791657"/>
              <a:gd name="connsiteX134" fmla="*/ 1859237 w 5347019"/>
              <a:gd name="connsiteY134" fmla="*/ 5042263 h 5791657"/>
              <a:gd name="connsiteX135" fmla="*/ 1820048 w 5347019"/>
              <a:gd name="connsiteY135" fmla="*/ 5003074 h 5791657"/>
              <a:gd name="connsiteX136" fmla="*/ 1793922 w 5347019"/>
              <a:gd name="connsiteY136" fmla="*/ 4898571 h 5791657"/>
              <a:gd name="connsiteX137" fmla="*/ 1780859 w 5347019"/>
              <a:gd name="connsiteY137" fmla="*/ 4833257 h 5791657"/>
              <a:gd name="connsiteX138" fmla="*/ 1767797 w 5347019"/>
              <a:gd name="connsiteY138" fmla="*/ 4781006 h 5791657"/>
              <a:gd name="connsiteX139" fmla="*/ 1728608 w 5347019"/>
              <a:gd name="connsiteY139" fmla="*/ 4650377 h 5791657"/>
              <a:gd name="connsiteX140" fmla="*/ 1715545 w 5347019"/>
              <a:gd name="connsiteY140" fmla="*/ 4611188 h 5791657"/>
              <a:gd name="connsiteX141" fmla="*/ 1676357 w 5347019"/>
              <a:gd name="connsiteY141" fmla="*/ 4585063 h 5791657"/>
              <a:gd name="connsiteX142" fmla="*/ 1611042 w 5347019"/>
              <a:gd name="connsiteY142" fmla="*/ 4598126 h 5791657"/>
              <a:gd name="connsiteX143" fmla="*/ 1571854 w 5347019"/>
              <a:gd name="connsiteY143" fmla="*/ 4611188 h 5791657"/>
              <a:gd name="connsiteX144" fmla="*/ 1467351 w 5347019"/>
              <a:gd name="connsiteY144" fmla="*/ 4598126 h 5791657"/>
              <a:gd name="connsiteX145" fmla="*/ 1375911 w 5347019"/>
              <a:gd name="connsiteY145" fmla="*/ 4558937 h 5791657"/>
              <a:gd name="connsiteX146" fmla="*/ 1336722 w 5347019"/>
              <a:gd name="connsiteY146" fmla="*/ 4532811 h 5791657"/>
              <a:gd name="connsiteX147" fmla="*/ 1232219 w 5347019"/>
              <a:gd name="connsiteY147" fmla="*/ 4467497 h 5791657"/>
              <a:gd name="connsiteX148" fmla="*/ 1179968 w 5347019"/>
              <a:gd name="connsiteY148" fmla="*/ 4402183 h 5791657"/>
              <a:gd name="connsiteX149" fmla="*/ 1153842 w 5347019"/>
              <a:gd name="connsiteY149" fmla="*/ 4336868 h 5791657"/>
              <a:gd name="connsiteX150" fmla="*/ 1127717 w 5347019"/>
              <a:gd name="connsiteY150" fmla="*/ 4297680 h 5791657"/>
              <a:gd name="connsiteX151" fmla="*/ 1101591 w 5347019"/>
              <a:gd name="connsiteY151" fmla="*/ 4219303 h 5791657"/>
              <a:gd name="connsiteX152" fmla="*/ 1088528 w 5347019"/>
              <a:gd name="connsiteY152" fmla="*/ 4180114 h 5791657"/>
              <a:gd name="connsiteX153" fmla="*/ 1075465 w 5347019"/>
              <a:gd name="connsiteY153" fmla="*/ 4101737 h 5791657"/>
              <a:gd name="connsiteX154" fmla="*/ 1049339 w 5347019"/>
              <a:gd name="connsiteY154" fmla="*/ 4010297 h 5791657"/>
              <a:gd name="connsiteX155" fmla="*/ 1023214 w 5347019"/>
              <a:gd name="connsiteY155" fmla="*/ 3918857 h 5791657"/>
              <a:gd name="connsiteX156" fmla="*/ 1010151 w 5347019"/>
              <a:gd name="connsiteY156" fmla="*/ 3735977 h 5791657"/>
              <a:gd name="connsiteX157" fmla="*/ 1036277 w 5347019"/>
              <a:gd name="connsiteY157" fmla="*/ 3644537 h 5791657"/>
              <a:gd name="connsiteX158" fmla="*/ 997088 w 5347019"/>
              <a:gd name="connsiteY158" fmla="*/ 3422468 h 5791657"/>
              <a:gd name="connsiteX159" fmla="*/ 944837 w 5347019"/>
              <a:gd name="connsiteY159" fmla="*/ 3344091 h 5791657"/>
              <a:gd name="connsiteX160" fmla="*/ 918711 w 5347019"/>
              <a:gd name="connsiteY160" fmla="*/ 3304903 h 5791657"/>
              <a:gd name="connsiteX161" fmla="*/ 840334 w 5347019"/>
              <a:gd name="connsiteY161" fmla="*/ 3252651 h 5791657"/>
              <a:gd name="connsiteX162" fmla="*/ 801145 w 5347019"/>
              <a:gd name="connsiteY162" fmla="*/ 3239588 h 5791657"/>
              <a:gd name="connsiteX163" fmla="*/ 761957 w 5347019"/>
              <a:gd name="connsiteY163" fmla="*/ 3213463 h 5791657"/>
              <a:gd name="connsiteX164" fmla="*/ 683579 w 5347019"/>
              <a:gd name="connsiteY164" fmla="*/ 3187337 h 5791657"/>
              <a:gd name="connsiteX165" fmla="*/ 644391 w 5347019"/>
              <a:gd name="connsiteY165" fmla="*/ 3148148 h 5791657"/>
              <a:gd name="connsiteX166" fmla="*/ 618265 w 5347019"/>
              <a:gd name="connsiteY166" fmla="*/ 3108960 h 5791657"/>
              <a:gd name="connsiteX167" fmla="*/ 579077 w 5347019"/>
              <a:gd name="connsiteY167" fmla="*/ 3095897 h 5791657"/>
              <a:gd name="connsiteX168" fmla="*/ 539888 w 5347019"/>
              <a:gd name="connsiteY168" fmla="*/ 3030583 h 5791657"/>
              <a:gd name="connsiteX169" fmla="*/ 500699 w 5347019"/>
              <a:gd name="connsiteY169" fmla="*/ 2978331 h 5791657"/>
              <a:gd name="connsiteX170" fmla="*/ 474574 w 5347019"/>
              <a:gd name="connsiteY170" fmla="*/ 2899954 h 5791657"/>
              <a:gd name="connsiteX171" fmla="*/ 487637 w 5347019"/>
              <a:gd name="connsiteY171" fmla="*/ 2730137 h 5791657"/>
              <a:gd name="connsiteX172" fmla="*/ 566014 w 5347019"/>
              <a:gd name="connsiteY172" fmla="*/ 2704011 h 5791657"/>
              <a:gd name="connsiteX173" fmla="*/ 592139 w 5347019"/>
              <a:gd name="connsiteY173" fmla="*/ 2651760 h 5791657"/>
              <a:gd name="connsiteX174" fmla="*/ 552951 w 5347019"/>
              <a:gd name="connsiteY174" fmla="*/ 2625634 h 5791657"/>
              <a:gd name="connsiteX175" fmla="*/ 500699 w 5347019"/>
              <a:gd name="connsiteY175" fmla="*/ 2599508 h 5791657"/>
              <a:gd name="connsiteX176" fmla="*/ 422322 w 5347019"/>
              <a:gd name="connsiteY176" fmla="*/ 2547257 h 5791657"/>
              <a:gd name="connsiteX177" fmla="*/ 343945 w 5347019"/>
              <a:gd name="connsiteY177" fmla="*/ 2521131 h 5791657"/>
              <a:gd name="connsiteX178" fmla="*/ 317819 w 5347019"/>
              <a:gd name="connsiteY178" fmla="*/ 2481943 h 5791657"/>
              <a:gd name="connsiteX179" fmla="*/ 278631 w 5347019"/>
              <a:gd name="connsiteY179" fmla="*/ 2468880 h 5791657"/>
              <a:gd name="connsiteX180" fmla="*/ 265568 w 5347019"/>
              <a:gd name="connsiteY180" fmla="*/ 2429691 h 5791657"/>
              <a:gd name="connsiteX181" fmla="*/ 213317 w 5347019"/>
              <a:gd name="connsiteY181" fmla="*/ 2299063 h 5791657"/>
              <a:gd name="connsiteX182" fmla="*/ 200254 w 5347019"/>
              <a:gd name="connsiteY182" fmla="*/ 2259874 h 5791657"/>
              <a:gd name="connsiteX183" fmla="*/ 161065 w 5347019"/>
              <a:gd name="connsiteY183" fmla="*/ 2233748 h 5791657"/>
              <a:gd name="connsiteX184" fmla="*/ 134939 w 5347019"/>
              <a:gd name="connsiteY184" fmla="*/ 2155371 h 5791657"/>
              <a:gd name="connsiteX185" fmla="*/ 121877 w 5347019"/>
              <a:gd name="connsiteY185" fmla="*/ 2116183 h 5791657"/>
              <a:gd name="connsiteX186" fmla="*/ 108814 w 5347019"/>
              <a:gd name="connsiteY186" fmla="*/ 2063931 h 5791657"/>
              <a:gd name="connsiteX187" fmla="*/ 108814 w 5347019"/>
              <a:gd name="connsiteY187" fmla="*/ 1410788 h 5791657"/>
              <a:gd name="connsiteX188" fmla="*/ 148002 w 5347019"/>
              <a:gd name="connsiteY188" fmla="*/ 1371600 h 5791657"/>
              <a:gd name="connsiteX189" fmla="*/ 252505 w 5347019"/>
              <a:gd name="connsiteY189" fmla="*/ 1319348 h 5791657"/>
              <a:gd name="connsiteX190" fmla="*/ 239442 w 5347019"/>
              <a:gd name="connsiteY190" fmla="*/ 1267097 h 5791657"/>
              <a:gd name="connsiteX191" fmla="*/ 226379 w 5347019"/>
              <a:gd name="connsiteY191" fmla="*/ 1201783 h 5791657"/>
              <a:gd name="connsiteX192" fmla="*/ 213317 w 5347019"/>
              <a:gd name="connsiteY192" fmla="*/ 1162594 h 5791657"/>
              <a:gd name="connsiteX193" fmla="*/ 174128 w 5347019"/>
              <a:gd name="connsiteY193" fmla="*/ 1136468 h 5791657"/>
              <a:gd name="connsiteX194" fmla="*/ 121877 w 5347019"/>
              <a:gd name="connsiteY194" fmla="*/ 1071154 h 5791657"/>
              <a:gd name="connsiteX195" fmla="*/ 95751 w 5347019"/>
              <a:gd name="connsiteY195" fmla="*/ 1031966 h 5791657"/>
              <a:gd name="connsiteX196" fmla="*/ 17374 w 5347019"/>
              <a:gd name="connsiteY196" fmla="*/ 966651 h 5791657"/>
              <a:gd name="connsiteX197" fmla="*/ 30437 w 5347019"/>
              <a:gd name="connsiteY197" fmla="*/ 875211 h 5791657"/>
              <a:gd name="connsiteX198" fmla="*/ 56562 w 5347019"/>
              <a:gd name="connsiteY198" fmla="*/ 836023 h 5791657"/>
              <a:gd name="connsiteX199" fmla="*/ 121877 w 5347019"/>
              <a:gd name="connsiteY199" fmla="*/ 627017 h 5791657"/>
              <a:gd name="connsiteX200" fmla="*/ 148002 w 5347019"/>
              <a:gd name="connsiteY200" fmla="*/ 587828 h 5791657"/>
              <a:gd name="connsiteX201" fmla="*/ 174128 w 5347019"/>
              <a:gd name="connsiteY201" fmla="*/ 587828 h 57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347019" h="5791657">
                <a:moveTo>
                  <a:pt x="174128" y="587828"/>
                </a:moveTo>
                <a:cubicBezTo>
                  <a:pt x="191545" y="576942"/>
                  <a:pt x="151933" y="606325"/>
                  <a:pt x="252505" y="522514"/>
                </a:cubicBezTo>
                <a:cubicBezTo>
                  <a:pt x="371880" y="423034"/>
                  <a:pt x="186943" y="601139"/>
                  <a:pt x="343945" y="444137"/>
                </a:cubicBezTo>
                <a:cubicBezTo>
                  <a:pt x="348299" y="431074"/>
                  <a:pt x="351584" y="417604"/>
                  <a:pt x="357008" y="404948"/>
                </a:cubicBezTo>
                <a:cubicBezTo>
                  <a:pt x="376894" y="358547"/>
                  <a:pt x="383024" y="352862"/>
                  <a:pt x="409259" y="313508"/>
                </a:cubicBezTo>
                <a:cubicBezTo>
                  <a:pt x="411001" y="306541"/>
                  <a:pt x="427889" y="233311"/>
                  <a:pt x="435385" y="222068"/>
                </a:cubicBezTo>
                <a:cubicBezTo>
                  <a:pt x="464845" y="177879"/>
                  <a:pt x="482820" y="181900"/>
                  <a:pt x="526825" y="156754"/>
                </a:cubicBezTo>
                <a:cubicBezTo>
                  <a:pt x="540456" y="148965"/>
                  <a:pt x="551437" y="136459"/>
                  <a:pt x="566014" y="130628"/>
                </a:cubicBezTo>
                <a:cubicBezTo>
                  <a:pt x="680818" y="84707"/>
                  <a:pt x="772922" y="98426"/>
                  <a:pt x="905648" y="91440"/>
                </a:cubicBezTo>
                <a:cubicBezTo>
                  <a:pt x="918711" y="87086"/>
                  <a:pt x="931479" y="81717"/>
                  <a:pt x="944837" y="78377"/>
                </a:cubicBezTo>
                <a:cubicBezTo>
                  <a:pt x="966377" y="72992"/>
                  <a:pt x="988477" y="70130"/>
                  <a:pt x="1010151" y="65314"/>
                </a:cubicBezTo>
                <a:cubicBezTo>
                  <a:pt x="1027677" y="61419"/>
                  <a:pt x="1044985" y="56605"/>
                  <a:pt x="1062402" y="52251"/>
                </a:cubicBezTo>
                <a:cubicBezTo>
                  <a:pt x="1075465" y="43543"/>
                  <a:pt x="1087161" y="32310"/>
                  <a:pt x="1101591" y="26126"/>
                </a:cubicBezTo>
                <a:cubicBezTo>
                  <a:pt x="1118092" y="19054"/>
                  <a:pt x="1136580" y="17995"/>
                  <a:pt x="1153842" y="13063"/>
                </a:cubicBezTo>
                <a:cubicBezTo>
                  <a:pt x="1167082" y="9280"/>
                  <a:pt x="1179968" y="4354"/>
                  <a:pt x="1193031" y="0"/>
                </a:cubicBezTo>
                <a:cubicBezTo>
                  <a:pt x="1323660" y="8709"/>
                  <a:pt x="1454536" y="14273"/>
                  <a:pt x="1584917" y="26126"/>
                </a:cubicBezTo>
                <a:cubicBezTo>
                  <a:pt x="1598630" y="27373"/>
                  <a:pt x="1610523" y="36924"/>
                  <a:pt x="1624105" y="39188"/>
                </a:cubicBezTo>
                <a:cubicBezTo>
                  <a:pt x="1662998" y="45670"/>
                  <a:pt x="1702482" y="47897"/>
                  <a:pt x="1741671" y="52251"/>
                </a:cubicBezTo>
                <a:cubicBezTo>
                  <a:pt x="1816117" y="126699"/>
                  <a:pt x="1741010" y="65032"/>
                  <a:pt x="1833111" y="104503"/>
                </a:cubicBezTo>
                <a:cubicBezTo>
                  <a:pt x="1847541" y="110687"/>
                  <a:pt x="1858257" y="123607"/>
                  <a:pt x="1872299" y="130628"/>
                </a:cubicBezTo>
                <a:cubicBezTo>
                  <a:pt x="1884615" y="136786"/>
                  <a:pt x="1898832" y="138267"/>
                  <a:pt x="1911488" y="143691"/>
                </a:cubicBezTo>
                <a:cubicBezTo>
                  <a:pt x="1929386" y="151362"/>
                  <a:pt x="1946832" y="160156"/>
                  <a:pt x="1963739" y="169817"/>
                </a:cubicBezTo>
                <a:cubicBezTo>
                  <a:pt x="1990481" y="185098"/>
                  <a:pt x="2032749" y="218309"/>
                  <a:pt x="2055179" y="235131"/>
                </a:cubicBezTo>
                <a:cubicBezTo>
                  <a:pt x="2088013" y="333634"/>
                  <a:pt x="2043722" y="212217"/>
                  <a:pt x="2094368" y="313508"/>
                </a:cubicBezTo>
                <a:cubicBezTo>
                  <a:pt x="2100526" y="325824"/>
                  <a:pt x="2097694" y="342960"/>
                  <a:pt x="2107431" y="352697"/>
                </a:cubicBezTo>
                <a:cubicBezTo>
                  <a:pt x="2193053" y="438319"/>
                  <a:pt x="2189772" y="432395"/>
                  <a:pt x="2264185" y="457200"/>
                </a:cubicBezTo>
                <a:cubicBezTo>
                  <a:pt x="2359979" y="448491"/>
                  <a:pt x="2456064" y="442535"/>
                  <a:pt x="2551568" y="431074"/>
                </a:cubicBezTo>
                <a:cubicBezTo>
                  <a:pt x="2617114" y="423208"/>
                  <a:pt x="2567293" y="408110"/>
                  <a:pt x="2643008" y="391886"/>
                </a:cubicBezTo>
                <a:cubicBezTo>
                  <a:pt x="2685797" y="382717"/>
                  <a:pt x="2730094" y="383177"/>
                  <a:pt x="2773637" y="378823"/>
                </a:cubicBezTo>
                <a:cubicBezTo>
                  <a:pt x="2786700" y="374469"/>
                  <a:pt x="2799150" y="367369"/>
                  <a:pt x="2812825" y="365760"/>
                </a:cubicBezTo>
                <a:cubicBezTo>
                  <a:pt x="2992518" y="344619"/>
                  <a:pt x="2975101" y="350824"/>
                  <a:pt x="3139397" y="365760"/>
                </a:cubicBezTo>
                <a:cubicBezTo>
                  <a:pt x="3156814" y="370114"/>
                  <a:pt x="3174122" y="374928"/>
                  <a:pt x="3191648" y="378823"/>
                </a:cubicBezTo>
                <a:cubicBezTo>
                  <a:pt x="3213322" y="383639"/>
                  <a:pt x="3235614" y="385787"/>
                  <a:pt x="3256962" y="391886"/>
                </a:cubicBezTo>
                <a:cubicBezTo>
                  <a:pt x="3296681" y="403234"/>
                  <a:pt x="3340157" y="408160"/>
                  <a:pt x="3374528" y="431074"/>
                </a:cubicBezTo>
                <a:cubicBezTo>
                  <a:pt x="3432191" y="469516"/>
                  <a:pt x="3398322" y="454121"/>
                  <a:pt x="3479031" y="470263"/>
                </a:cubicBezTo>
                <a:cubicBezTo>
                  <a:pt x="3487740" y="483326"/>
                  <a:pt x="3495106" y="497390"/>
                  <a:pt x="3505157" y="509451"/>
                </a:cubicBezTo>
                <a:cubicBezTo>
                  <a:pt x="3516984" y="523643"/>
                  <a:pt x="3536083" y="532117"/>
                  <a:pt x="3544345" y="548640"/>
                </a:cubicBezTo>
                <a:cubicBezTo>
                  <a:pt x="3554274" y="568499"/>
                  <a:pt x="3553054" y="592183"/>
                  <a:pt x="3557408" y="613954"/>
                </a:cubicBezTo>
                <a:cubicBezTo>
                  <a:pt x="3553054" y="648788"/>
                  <a:pt x="3553582" y="684589"/>
                  <a:pt x="3544345" y="718457"/>
                </a:cubicBezTo>
                <a:cubicBezTo>
                  <a:pt x="3540214" y="733604"/>
                  <a:pt x="3524403" y="743216"/>
                  <a:pt x="3518219" y="757646"/>
                </a:cubicBezTo>
                <a:cubicBezTo>
                  <a:pt x="3511147" y="774147"/>
                  <a:pt x="3510089" y="792635"/>
                  <a:pt x="3505157" y="809897"/>
                </a:cubicBezTo>
                <a:cubicBezTo>
                  <a:pt x="3501374" y="823137"/>
                  <a:pt x="3496448" y="836023"/>
                  <a:pt x="3492094" y="849086"/>
                </a:cubicBezTo>
                <a:cubicBezTo>
                  <a:pt x="3496448" y="883920"/>
                  <a:pt x="3490899" y="921509"/>
                  <a:pt x="3505157" y="953588"/>
                </a:cubicBezTo>
                <a:cubicBezTo>
                  <a:pt x="3510749" y="966171"/>
                  <a:pt x="3530682" y="964943"/>
                  <a:pt x="3544345" y="966651"/>
                </a:cubicBezTo>
                <a:cubicBezTo>
                  <a:pt x="3600679" y="973693"/>
                  <a:pt x="3657556" y="975360"/>
                  <a:pt x="3714162" y="979714"/>
                </a:cubicBezTo>
                <a:cubicBezTo>
                  <a:pt x="3843816" y="1022932"/>
                  <a:pt x="3645758" y="950421"/>
                  <a:pt x="3792539" y="1031966"/>
                </a:cubicBezTo>
                <a:cubicBezTo>
                  <a:pt x="3838393" y="1057440"/>
                  <a:pt x="3887115" y="1058875"/>
                  <a:pt x="3936231" y="1071154"/>
                </a:cubicBezTo>
                <a:cubicBezTo>
                  <a:pt x="4057827" y="1101554"/>
                  <a:pt x="3842831" y="1065276"/>
                  <a:pt x="4066859" y="1097280"/>
                </a:cubicBezTo>
                <a:cubicBezTo>
                  <a:pt x="4079922" y="1101634"/>
                  <a:pt x="4092764" y="1106720"/>
                  <a:pt x="4106048" y="1110343"/>
                </a:cubicBezTo>
                <a:cubicBezTo>
                  <a:pt x="4140689" y="1119790"/>
                  <a:pt x="4177548" y="1122324"/>
                  <a:pt x="4210551" y="1136468"/>
                </a:cubicBezTo>
                <a:cubicBezTo>
                  <a:pt x="4239411" y="1148837"/>
                  <a:pt x="4288928" y="1188720"/>
                  <a:pt x="4288928" y="1188720"/>
                </a:cubicBezTo>
                <a:cubicBezTo>
                  <a:pt x="4293282" y="1210491"/>
                  <a:pt x="4298019" y="1232190"/>
                  <a:pt x="4301991" y="1254034"/>
                </a:cubicBezTo>
                <a:cubicBezTo>
                  <a:pt x="4306729" y="1280093"/>
                  <a:pt x="4300362" y="1310373"/>
                  <a:pt x="4315054" y="1332411"/>
                </a:cubicBezTo>
                <a:cubicBezTo>
                  <a:pt x="4329138" y="1353536"/>
                  <a:pt x="4358838" y="1358143"/>
                  <a:pt x="4380368" y="1371600"/>
                </a:cubicBezTo>
                <a:cubicBezTo>
                  <a:pt x="4454218" y="1417757"/>
                  <a:pt x="4382620" y="1379258"/>
                  <a:pt x="4471808" y="1423851"/>
                </a:cubicBezTo>
                <a:cubicBezTo>
                  <a:pt x="4484871" y="1436914"/>
                  <a:pt x="4495626" y="1452792"/>
                  <a:pt x="4510997" y="1463040"/>
                </a:cubicBezTo>
                <a:cubicBezTo>
                  <a:pt x="4522454" y="1470678"/>
                  <a:pt x="4537869" y="1469945"/>
                  <a:pt x="4550185" y="1476103"/>
                </a:cubicBezTo>
                <a:cubicBezTo>
                  <a:pt x="4564227" y="1483124"/>
                  <a:pt x="4575332" y="1495207"/>
                  <a:pt x="4589374" y="1502228"/>
                </a:cubicBezTo>
                <a:cubicBezTo>
                  <a:pt x="4601690" y="1508386"/>
                  <a:pt x="4615906" y="1509867"/>
                  <a:pt x="4628562" y="1515291"/>
                </a:cubicBezTo>
                <a:cubicBezTo>
                  <a:pt x="4646461" y="1522962"/>
                  <a:pt x="4663791" y="1531960"/>
                  <a:pt x="4680814" y="1541417"/>
                </a:cubicBezTo>
                <a:cubicBezTo>
                  <a:pt x="4703008" y="1553747"/>
                  <a:pt x="4723014" y="1570100"/>
                  <a:pt x="4746128" y="1580606"/>
                </a:cubicBezTo>
                <a:cubicBezTo>
                  <a:pt x="4771198" y="1592002"/>
                  <a:pt x="4799874" y="1594415"/>
                  <a:pt x="4824505" y="1606731"/>
                </a:cubicBezTo>
                <a:lnTo>
                  <a:pt x="4876757" y="1632857"/>
                </a:lnTo>
                <a:cubicBezTo>
                  <a:pt x="4885465" y="1645920"/>
                  <a:pt x="4896506" y="1657700"/>
                  <a:pt x="4902882" y="1672046"/>
                </a:cubicBezTo>
                <a:cubicBezTo>
                  <a:pt x="4914067" y="1697211"/>
                  <a:pt x="4906977" y="1733900"/>
                  <a:pt x="4929008" y="1750423"/>
                </a:cubicBezTo>
                <a:lnTo>
                  <a:pt x="4981259" y="1789611"/>
                </a:lnTo>
                <a:cubicBezTo>
                  <a:pt x="4989443" y="1822346"/>
                  <a:pt x="4991959" y="1857311"/>
                  <a:pt x="5020448" y="1881051"/>
                </a:cubicBezTo>
                <a:cubicBezTo>
                  <a:pt x="5035407" y="1893517"/>
                  <a:pt x="5055282" y="1898468"/>
                  <a:pt x="5072699" y="1907177"/>
                </a:cubicBezTo>
                <a:cubicBezTo>
                  <a:pt x="5109838" y="2018595"/>
                  <a:pt x="5051562" y="1863239"/>
                  <a:pt x="5124951" y="1985554"/>
                </a:cubicBezTo>
                <a:cubicBezTo>
                  <a:pt x="5142012" y="2013989"/>
                  <a:pt x="5152235" y="2046043"/>
                  <a:pt x="5164139" y="2076994"/>
                </a:cubicBezTo>
                <a:cubicBezTo>
                  <a:pt x="5198634" y="2166682"/>
                  <a:pt x="5181831" y="2132384"/>
                  <a:pt x="5203328" y="2207623"/>
                </a:cubicBezTo>
                <a:cubicBezTo>
                  <a:pt x="5207111" y="2220862"/>
                  <a:pt x="5212608" y="2233572"/>
                  <a:pt x="5216391" y="2246811"/>
                </a:cubicBezTo>
                <a:cubicBezTo>
                  <a:pt x="5221323" y="2264074"/>
                  <a:pt x="5222382" y="2282561"/>
                  <a:pt x="5229454" y="2299063"/>
                </a:cubicBezTo>
                <a:cubicBezTo>
                  <a:pt x="5235638" y="2313493"/>
                  <a:pt x="5246871" y="2325188"/>
                  <a:pt x="5255579" y="2338251"/>
                </a:cubicBezTo>
                <a:cubicBezTo>
                  <a:pt x="5251225" y="2377440"/>
                  <a:pt x="5239243" y="2416523"/>
                  <a:pt x="5242517" y="2455817"/>
                </a:cubicBezTo>
                <a:cubicBezTo>
                  <a:pt x="5243821" y="2471462"/>
                  <a:pt x="5261621" y="2480964"/>
                  <a:pt x="5268642" y="2495006"/>
                </a:cubicBezTo>
                <a:cubicBezTo>
                  <a:pt x="5318508" y="2594739"/>
                  <a:pt x="5226138" y="2460105"/>
                  <a:pt x="5320894" y="2586446"/>
                </a:cubicBezTo>
                <a:cubicBezTo>
                  <a:pt x="5329602" y="2616926"/>
                  <a:pt x="5347019" y="2646186"/>
                  <a:pt x="5347019" y="2677886"/>
                </a:cubicBezTo>
                <a:cubicBezTo>
                  <a:pt x="5347019" y="2718030"/>
                  <a:pt x="5333589" y="2757367"/>
                  <a:pt x="5320894" y="2795451"/>
                </a:cubicBezTo>
                <a:cubicBezTo>
                  <a:pt x="5315929" y="2810345"/>
                  <a:pt x="5301789" y="2820598"/>
                  <a:pt x="5294768" y="2834640"/>
                </a:cubicBezTo>
                <a:cubicBezTo>
                  <a:pt x="5288610" y="2846956"/>
                  <a:pt x="5286059" y="2860765"/>
                  <a:pt x="5281705" y="2873828"/>
                </a:cubicBezTo>
                <a:cubicBezTo>
                  <a:pt x="5268642" y="2956560"/>
                  <a:pt x="5263537" y="3040947"/>
                  <a:pt x="5242517" y="3122023"/>
                </a:cubicBezTo>
                <a:cubicBezTo>
                  <a:pt x="5232743" y="3159723"/>
                  <a:pt x="5190265" y="3226526"/>
                  <a:pt x="5190265" y="3226526"/>
                </a:cubicBezTo>
                <a:cubicBezTo>
                  <a:pt x="5185911" y="3313612"/>
                  <a:pt x="5192142" y="3401878"/>
                  <a:pt x="5177202" y="3487783"/>
                </a:cubicBezTo>
                <a:cubicBezTo>
                  <a:pt x="5174037" y="3505983"/>
                  <a:pt x="5148751" y="3511939"/>
                  <a:pt x="5138014" y="3526971"/>
                </a:cubicBezTo>
                <a:cubicBezTo>
                  <a:pt x="5087571" y="3597592"/>
                  <a:pt x="5143203" y="3568785"/>
                  <a:pt x="5072699" y="3592286"/>
                </a:cubicBezTo>
                <a:cubicBezTo>
                  <a:pt x="5068345" y="3605349"/>
                  <a:pt x="5065061" y="3618818"/>
                  <a:pt x="5059637" y="3631474"/>
                </a:cubicBezTo>
                <a:cubicBezTo>
                  <a:pt x="5011207" y="3744479"/>
                  <a:pt x="5051086" y="3631003"/>
                  <a:pt x="5020448" y="3722914"/>
                </a:cubicBezTo>
                <a:cubicBezTo>
                  <a:pt x="5033511" y="3735977"/>
                  <a:pt x="5047810" y="3747911"/>
                  <a:pt x="5059637" y="3762103"/>
                </a:cubicBezTo>
                <a:cubicBezTo>
                  <a:pt x="5069687" y="3774164"/>
                  <a:pt x="5074661" y="3790190"/>
                  <a:pt x="5085762" y="3801291"/>
                </a:cubicBezTo>
                <a:cubicBezTo>
                  <a:pt x="5096863" y="3812392"/>
                  <a:pt x="5111888" y="3818708"/>
                  <a:pt x="5124951" y="3827417"/>
                </a:cubicBezTo>
                <a:cubicBezTo>
                  <a:pt x="5129137" y="3844159"/>
                  <a:pt x="5141707" y="3900117"/>
                  <a:pt x="5151077" y="3918857"/>
                </a:cubicBezTo>
                <a:cubicBezTo>
                  <a:pt x="5158098" y="3932899"/>
                  <a:pt x="5170181" y="3944004"/>
                  <a:pt x="5177202" y="3958046"/>
                </a:cubicBezTo>
                <a:cubicBezTo>
                  <a:pt x="5183360" y="3970362"/>
                  <a:pt x="5180529" y="3987498"/>
                  <a:pt x="5190265" y="3997234"/>
                </a:cubicBezTo>
                <a:cubicBezTo>
                  <a:pt x="5200002" y="4006970"/>
                  <a:pt x="5216391" y="4005943"/>
                  <a:pt x="5229454" y="4010297"/>
                </a:cubicBezTo>
                <a:cubicBezTo>
                  <a:pt x="5266957" y="4160306"/>
                  <a:pt x="5214516" y="3975442"/>
                  <a:pt x="5268642" y="4101737"/>
                </a:cubicBezTo>
                <a:cubicBezTo>
                  <a:pt x="5319251" y="4219826"/>
                  <a:pt x="5242243" y="4094795"/>
                  <a:pt x="5307831" y="4193177"/>
                </a:cubicBezTo>
                <a:cubicBezTo>
                  <a:pt x="5331238" y="4380433"/>
                  <a:pt x="5333651" y="4342349"/>
                  <a:pt x="5294768" y="4624251"/>
                </a:cubicBezTo>
                <a:cubicBezTo>
                  <a:pt x="5292107" y="4643542"/>
                  <a:pt x="5277351" y="4659086"/>
                  <a:pt x="5268642" y="4676503"/>
                </a:cubicBezTo>
                <a:cubicBezTo>
                  <a:pt x="5244954" y="4818630"/>
                  <a:pt x="5271409" y="4694326"/>
                  <a:pt x="5229454" y="4820194"/>
                </a:cubicBezTo>
                <a:cubicBezTo>
                  <a:pt x="5223777" y="4837226"/>
                  <a:pt x="5225298" y="4856858"/>
                  <a:pt x="5216391" y="4872446"/>
                </a:cubicBezTo>
                <a:cubicBezTo>
                  <a:pt x="5207225" y="4888486"/>
                  <a:pt x="5189224" y="4897608"/>
                  <a:pt x="5177202" y="4911634"/>
                </a:cubicBezTo>
                <a:cubicBezTo>
                  <a:pt x="5163033" y="4928164"/>
                  <a:pt x="5151077" y="4946469"/>
                  <a:pt x="5138014" y="4963886"/>
                </a:cubicBezTo>
                <a:cubicBezTo>
                  <a:pt x="5115057" y="5032756"/>
                  <a:pt x="5140124" y="4977029"/>
                  <a:pt x="5085762" y="5042263"/>
                </a:cubicBezTo>
                <a:cubicBezTo>
                  <a:pt x="5075712" y="5054324"/>
                  <a:pt x="5070738" y="5070350"/>
                  <a:pt x="5059637" y="5081451"/>
                </a:cubicBezTo>
                <a:cubicBezTo>
                  <a:pt x="5048536" y="5092552"/>
                  <a:pt x="5032509" y="5097526"/>
                  <a:pt x="5020448" y="5107577"/>
                </a:cubicBezTo>
                <a:cubicBezTo>
                  <a:pt x="5006256" y="5119404"/>
                  <a:pt x="4994322" y="5133703"/>
                  <a:pt x="4981259" y="5146766"/>
                </a:cubicBezTo>
                <a:cubicBezTo>
                  <a:pt x="4970635" y="5178639"/>
                  <a:pt x="4967394" y="5199820"/>
                  <a:pt x="4942071" y="5225143"/>
                </a:cubicBezTo>
                <a:cubicBezTo>
                  <a:pt x="4930970" y="5236244"/>
                  <a:pt x="4915945" y="5242560"/>
                  <a:pt x="4902882" y="5251268"/>
                </a:cubicBezTo>
                <a:cubicBezTo>
                  <a:pt x="4886465" y="5300519"/>
                  <a:pt x="4892498" y="5296188"/>
                  <a:pt x="4850631" y="5342708"/>
                </a:cubicBezTo>
                <a:cubicBezTo>
                  <a:pt x="4825915" y="5370171"/>
                  <a:pt x="4808099" y="5412126"/>
                  <a:pt x="4772254" y="5421086"/>
                </a:cubicBezTo>
                <a:lnTo>
                  <a:pt x="4720002" y="5434148"/>
                </a:lnTo>
                <a:cubicBezTo>
                  <a:pt x="4706939" y="5447211"/>
                  <a:pt x="4695847" y="5462599"/>
                  <a:pt x="4680814" y="5473337"/>
                </a:cubicBezTo>
                <a:cubicBezTo>
                  <a:pt x="4599806" y="5531200"/>
                  <a:pt x="4658661" y="5475218"/>
                  <a:pt x="4589374" y="5512526"/>
                </a:cubicBezTo>
                <a:cubicBezTo>
                  <a:pt x="4544664" y="5536601"/>
                  <a:pt x="4502514" y="5565157"/>
                  <a:pt x="4458745" y="5590903"/>
                </a:cubicBezTo>
                <a:cubicBezTo>
                  <a:pt x="4428486" y="5608702"/>
                  <a:pt x="4396514" y="5623681"/>
                  <a:pt x="4367305" y="5643154"/>
                </a:cubicBezTo>
                <a:cubicBezTo>
                  <a:pt x="4354242" y="5651863"/>
                  <a:pt x="4343768" y="5668044"/>
                  <a:pt x="4328117" y="5669280"/>
                </a:cubicBezTo>
                <a:cubicBezTo>
                  <a:pt x="4176128" y="5681279"/>
                  <a:pt x="4023317" y="5677989"/>
                  <a:pt x="3870917" y="5682343"/>
                </a:cubicBezTo>
                <a:cubicBezTo>
                  <a:pt x="3542962" y="5791657"/>
                  <a:pt x="3796548" y="5716761"/>
                  <a:pt x="2995705" y="5695406"/>
                </a:cubicBezTo>
                <a:cubicBezTo>
                  <a:pt x="2934611" y="5693777"/>
                  <a:pt x="2873665" y="5688137"/>
                  <a:pt x="2812825" y="5682343"/>
                </a:cubicBezTo>
                <a:cubicBezTo>
                  <a:pt x="2782174" y="5679424"/>
                  <a:pt x="2751904" y="5673349"/>
                  <a:pt x="2721385" y="5669280"/>
                </a:cubicBezTo>
                <a:lnTo>
                  <a:pt x="2616882" y="5656217"/>
                </a:lnTo>
                <a:cubicBezTo>
                  <a:pt x="2603819" y="5647508"/>
                  <a:pt x="2591736" y="5637112"/>
                  <a:pt x="2577694" y="5630091"/>
                </a:cubicBezTo>
                <a:cubicBezTo>
                  <a:pt x="2550914" y="5616701"/>
                  <a:pt x="2498035" y="5608935"/>
                  <a:pt x="2473191" y="5603966"/>
                </a:cubicBezTo>
                <a:cubicBezTo>
                  <a:pt x="2460128" y="5595257"/>
                  <a:pt x="2448349" y="5584216"/>
                  <a:pt x="2434002" y="5577840"/>
                </a:cubicBezTo>
                <a:cubicBezTo>
                  <a:pt x="2408837" y="5566655"/>
                  <a:pt x="2381194" y="5561942"/>
                  <a:pt x="2355625" y="5551714"/>
                </a:cubicBezTo>
                <a:lnTo>
                  <a:pt x="2290311" y="5525588"/>
                </a:lnTo>
                <a:lnTo>
                  <a:pt x="2211934" y="5447211"/>
                </a:lnTo>
                <a:cubicBezTo>
                  <a:pt x="2198871" y="5434148"/>
                  <a:pt x="2182992" y="5423394"/>
                  <a:pt x="2172745" y="5408023"/>
                </a:cubicBezTo>
                <a:cubicBezTo>
                  <a:pt x="2110247" y="5314275"/>
                  <a:pt x="2142697" y="5351849"/>
                  <a:pt x="2081305" y="5290457"/>
                </a:cubicBezTo>
                <a:cubicBezTo>
                  <a:pt x="2073461" y="5259083"/>
                  <a:pt x="2070306" y="5221569"/>
                  <a:pt x="2042117" y="5199017"/>
                </a:cubicBezTo>
                <a:cubicBezTo>
                  <a:pt x="2031365" y="5190415"/>
                  <a:pt x="2015244" y="5192112"/>
                  <a:pt x="2002928" y="5185954"/>
                </a:cubicBezTo>
                <a:cubicBezTo>
                  <a:pt x="1988886" y="5178933"/>
                  <a:pt x="1975800" y="5169879"/>
                  <a:pt x="1963739" y="5159828"/>
                </a:cubicBezTo>
                <a:cubicBezTo>
                  <a:pt x="1884302" y="5093631"/>
                  <a:pt x="1968986" y="5142858"/>
                  <a:pt x="1872299" y="5094514"/>
                </a:cubicBezTo>
                <a:cubicBezTo>
                  <a:pt x="1867945" y="5077097"/>
                  <a:pt x="1868144" y="5057851"/>
                  <a:pt x="1859237" y="5042263"/>
                </a:cubicBezTo>
                <a:cubicBezTo>
                  <a:pt x="1850071" y="5026223"/>
                  <a:pt x="1827693" y="5019892"/>
                  <a:pt x="1820048" y="5003074"/>
                </a:cubicBezTo>
                <a:cubicBezTo>
                  <a:pt x="1805190" y="4970386"/>
                  <a:pt x="1801996" y="4933558"/>
                  <a:pt x="1793922" y="4898571"/>
                </a:cubicBezTo>
                <a:cubicBezTo>
                  <a:pt x="1788930" y="4876937"/>
                  <a:pt x="1785675" y="4854931"/>
                  <a:pt x="1780859" y="4833257"/>
                </a:cubicBezTo>
                <a:cubicBezTo>
                  <a:pt x="1776965" y="4815732"/>
                  <a:pt x="1771008" y="4798669"/>
                  <a:pt x="1767797" y="4781006"/>
                </a:cubicBezTo>
                <a:cubicBezTo>
                  <a:pt x="1733861" y="4594353"/>
                  <a:pt x="1781324" y="4755809"/>
                  <a:pt x="1728608" y="4650377"/>
                </a:cubicBezTo>
                <a:cubicBezTo>
                  <a:pt x="1722450" y="4638061"/>
                  <a:pt x="1724147" y="4621940"/>
                  <a:pt x="1715545" y="4611188"/>
                </a:cubicBezTo>
                <a:cubicBezTo>
                  <a:pt x="1705738" y="4598929"/>
                  <a:pt x="1689420" y="4593771"/>
                  <a:pt x="1676357" y="4585063"/>
                </a:cubicBezTo>
                <a:cubicBezTo>
                  <a:pt x="1654585" y="4589417"/>
                  <a:pt x="1632582" y="4592741"/>
                  <a:pt x="1611042" y="4598126"/>
                </a:cubicBezTo>
                <a:cubicBezTo>
                  <a:pt x="1597684" y="4601465"/>
                  <a:pt x="1585623" y="4611188"/>
                  <a:pt x="1571854" y="4611188"/>
                </a:cubicBezTo>
                <a:cubicBezTo>
                  <a:pt x="1536749" y="4611188"/>
                  <a:pt x="1502185" y="4602480"/>
                  <a:pt x="1467351" y="4598126"/>
                </a:cubicBezTo>
                <a:cubicBezTo>
                  <a:pt x="1368964" y="4532535"/>
                  <a:pt x="1494005" y="4609549"/>
                  <a:pt x="1375911" y="4558937"/>
                </a:cubicBezTo>
                <a:cubicBezTo>
                  <a:pt x="1361481" y="4552752"/>
                  <a:pt x="1350035" y="4541132"/>
                  <a:pt x="1336722" y="4532811"/>
                </a:cubicBezTo>
                <a:cubicBezTo>
                  <a:pt x="1210679" y="4454035"/>
                  <a:pt x="1321761" y="4527192"/>
                  <a:pt x="1232219" y="4467497"/>
                </a:cubicBezTo>
                <a:cubicBezTo>
                  <a:pt x="1193836" y="4352341"/>
                  <a:pt x="1253824" y="4505580"/>
                  <a:pt x="1179968" y="4402183"/>
                </a:cubicBezTo>
                <a:cubicBezTo>
                  <a:pt x="1166339" y="4383102"/>
                  <a:pt x="1164329" y="4357841"/>
                  <a:pt x="1153842" y="4336868"/>
                </a:cubicBezTo>
                <a:cubicBezTo>
                  <a:pt x="1146821" y="4322826"/>
                  <a:pt x="1134093" y="4312026"/>
                  <a:pt x="1127717" y="4297680"/>
                </a:cubicBezTo>
                <a:cubicBezTo>
                  <a:pt x="1116532" y="4272515"/>
                  <a:pt x="1110300" y="4245429"/>
                  <a:pt x="1101591" y="4219303"/>
                </a:cubicBezTo>
                <a:cubicBezTo>
                  <a:pt x="1097237" y="4206240"/>
                  <a:pt x="1090792" y="4193696"/>
                  <a:pt x="1088528" y="4180114"/>
                </a:cubicBezTo>
                <a:cubicBezTo>
                  <a:pt x="1084174" y="4153988"/>
                  <a:pt x="1080659" y="4127709"/>
                  <a:pt x="1075465" y="4101737"/>
                </a:cubicBezTo>
                <a:cubicBezTo>
                  <a:pt x="1064017" y="4044496"/>
                  <a:pt x="1064279" y="4060099"/>
                  <a:pt x="1049339" y="4010297"/>
                </a:cubicBezTo>
                <a:cubicBezTo>
                  <a:pt x="1040230" y="3979934"/>
                  <a:pt x="1031922" y="3949337"/>
                  <a:pt x="1023214" y="3918857"/>
                </a:cubicBezTo>
                <a:cubicBezTo>
                  <a:pt x="1018860" y="3857897"/>
                  <a:pt x="1007244" y="3797023"/>
                  <a:pt x="1010151" y="3735977"/>
                </a:cubicBezTo>
                <a:cubicBezTo>
                  <a:pt x="1011659" y="3704313"/>
                  <a:pt x="1034519" y="3676188"/>
                  <a:pt x="1036277" y="3644537"/>
                </a:cubicBezTo>
                <a:cubicBezTo>
                  <a:pt x="1038303" y="3608073"/>
                  <a:pt x="1028355" y="3469369"/>
                  <a:pt x="997088" y="3422468"/>
                </a:cubicBezTo>
                <a:lnTo>
                  <a:pt x="944837" y="3344091"/>
                </a:lnTo>
                <a:cubicBezTo>
                  <a:pt x="936128" y="3331028"/>
                  <a:pt x="931774" y="3313612"/>
                  <a:pt x="918711" y="3304903"/>
                </a:cubicBezTo>
                <a:cubicBezTo>
                  <a:pt x="892585" y="3287486"/>
                  <a:pt x="870122" y="3262580"/>
                  <a:pt x="840334" y="3252651"/>
                </a:cubicBezTo>
                <a:cubicBezTo>
                  <a:pt x="827271" y="3248297"/>
                  <a:pt x="813461" y="3245746"/>
                  <a:pt x="801145" y="3239588"/>
                </a:cubicBezTo>
                <a:cubicBezTo>
                  <a:pt x="787103" y="3232567"/>
                  <a:pt x="776303" y="3219839"/>
                  <a:pt x="761957" y="3213463"/>
                </a:cubicBezTo>
                <a:cubicBezTo>
                  <a:pt x="736791" y="3202278"/>
                  <a:pt x="683579" y="3187337"/>
                  <a:pt x="683579" y="3187337"/>
                </a:cubicBezTo>
                <a:cubicBezTo>
                  <a:pt x="670516" y="3174274"/>
                  <a:pt x="656218" y="3162340"/>
                  <a:pt x="644391" y="3148148"/>
                </a:cubicBezTo>
                <a:cubicBezTo>
                  <a:pt x="634340" y="3136087"/>
                  <a:pt x="630524" y="3118767"/>
                  <a:pt x="618265" y="3108960"/>
                </a:cubicBezTo>
                <a:cubicBezTo>
                  <a:pt x="607513" y="3100358"/>
                  <a:pt x="592140" y="3100251"/>
                  <a:pt x="579077" y="3095897"/>
                </a:cubicBezTo>
                <a:cubicBezTo>
                  <a:pt x="566014" y="3074126"/>
                  <a:pt x="553972" y="3051708"/>
                  <a:pt x="539888" y="3030583"/>
                </a:cubicBezTo>
                <a:cubicBezTo>
                  <a:pt x="527811" y="3012468"/>
                  <a:pt x="510436" y="2997804"/>
                  <a:pt x="500699" y="2978331"/>
                </a:cubicBezTo>
                <a:cubicBezTo>
                  <a:pt x="488383" y="2953700"/>
                  <a:pt x="474574" y="2899954"/>
                  <a:pt x="474574" y="2899954"/>
                </a:cubicBezTo>
                <a:cubicBezTo>
                  <a:pt x="478928" y="2843348"/>
                  <a:pt x="463629" y="2781584"/>
                  <a:pt x="487637" y="2730137"/>
                </a:cubicBezTo>
                <a:cubicBezTo>
                  <a:pt x="499283" y="2705182"/>
                  <a:pt x="566014" y="2704011"/>
                  <a:pt x="566014" y="2704011"/>
                </a:cubicBezTo>
                <a:cubicBezTo>
                  <a:pt x="574722" y="2686594"/>
                  <a:pt x="595340" y="2670968"/>
                  <a:pt x="592139" y="2651760"/>
                </a:cubicBezTo>
                <a:cubicBezTo>
                  <a:pt x="589558" y="2636274"/>
                  <a:pt x="566582" y="2633423"/>
                  <a:pt x="552951" y="2625634"/>
                </a:cubicBezTo>
                <a:cubicBezTo>
                  <a:pt x="536044" y="2615973"/>
                  <a:pt x="517397" y="2609527"/>
                  <a:pt x="500699" y="2599508"/>
                </a:cubicBezTo>
                <a:cubicBezTo>
                  <a:pt x="473774" y="2583353"/>
                  <a:pt x="452110" y="2557186"/>
                  <a:pt x="422322" y="2547257"/>
                </a:cubicBezTo>
                <a:lnTo>
                  <a:pt x="343945" y="2521131"/>
                </a:lnTo>
                <a:cubicBezTo>
                  <a:pt x="335236" y="2508068"/>
                  <a:pt x="330078" y="2491750"/>
                  <a:pt x="317819" y="2481943"/>
                </a:cubicBezTo>
                <a:cubicBezTo>
                  <a:pt x="307067" y="2473341"/>
                  <a:pt x="288367" y="2478616"/>
                  <a:pt x="278631" y="2468880"/>
                </a:cubicBezTo>
                <a:cubicBezTo>
                  <a:pt x="268895" y="2459143"/>
                  <a:pt x="270992" y="2442347"/>
                  <a:pt x="265568" y="2429691"/>
                </a:cubicBezTo>
                <a:cubicBezTo>
                  <a:pt x="207906" y="2295147"/>
                  <a:pt x="272781" y="2477459"/>
                  <a:pt x="213317" y="2299063"/>
                </a:cubicBezTo>
                <a:cubicBezTo>
                  <a:pt x="208963" y="2286000"/>
                  <a:pt x="211711" y="2267512"/>
                  <a:pt x="200254" y="2259874"/>
                </a:cubicBezTo>
                <a:lnTo>
                  <a:pt x="161065" y="2233748"/>
                </a:lnTo>
                <a:lnTo>
                  <a:pt x="134939" y="2155371"/>
                </a:lnTo>
                <a:cubicBezTo>
                  <a:pt x="130585" y="2142308"/>
                  <a:pt x="125217" y="2129541"/>
                  <a:pt x="121877" y="2116183"/>
                </a:cubicBezTo>
                <a:lnTo>
                  <a:pt x="108814" y="2063931"/>
                </a:lnTo>
                <a:cubicBezTo>
                  <a:pt x="94598" y="1822264"/>
                  <a:pt x="79374" y="1675752"/>
                  <a:pt x="108814" y="1410788"/>
                </a:cubicBezTo>
                <a:cubicBezTo>
                  <a:pt x="110854" y="1392428"/>
                  <a:pt x="132417" y="1381518"/>
                  <a:pt x="148002" y="1371600"/>
                </a:cubicBezTo>
                <a:cubicBezTo>
                  <a:pt x="180859" y="1350691"/>
                  <a:pt x="252505" y="1319348"/>
                  <a:pt x="252505" y="1319348"/>
                </a:cubicBezTo>
                <a:cubicBezTo>
                  <a:pt x="248151" y="1301931"/>
                  <a:pt x="243337" y="1284623"/>
                  <a:pt x="239442" y="1267097"/>
                </a:cubicBezTo>
                <a:cubicBezTo>
                  <a:pt x="234626" y="1245423"/>
                  <a:pt x="231764" y="1223323"/>
                  <a:pt x="226379" y="1201783"/>
                </a:cubicBezTo>
                <a:cubicBezTo>
                  <a:pt x="223039" y="1188425"/>
                  <a:pt x="221919" y="1173346"/>
                  <a:pt x="213317" y="1162594"/>
                </a:cubicBezTo>
                <a:cubicBezTo>
                  <a:pt x="203510" y="1150334"/>
                  <a:pt x="187191" y="1145177"/>
                  <a:pt x="174128" y="1136468"/>
                </a:cubicBezTo>
                <a:cubicBezTo>
                  <a:pt x="148697" y="1060178"/>
                  <a:pt x="180962" y="1130239"/>
                  <a:pt x="121877" y="1071154"/>
                </a:cubicBezTo>
                <a:cubicBezTo>
                  <a:pt x="110776" y="1060053"/>
                  <a:pt x="105802" y="1044027"/>
                  <a:pt x="95751" y="1031966"/>
                </a:cubicBezTo>
                <a:cubicBezTo>
                  <a:pt x="64319" y="994248"/>
                  <a:pt x="55907" y="992340"/>
                  <a:pt x="17374" y="966651"/>
                </a:cubicBezTo>
                <a:cubicBezTo>
                  <a:pt x="21728" y="936171"/>
                  <a:pt x="21590" y="904702"/>
                  <a:pt x="30437" y="875211"/>
                </a:cubicBezTo>
                <a:cubicBezTo>
                  <a:pt x="34948" y="860174"/>
                  <a:pt x="53981" y="851509"/>
                  <a:pt x="56562" y="836023"/>
                </a:cubicBezTo>
                <a:cubicBezTo>
                  <a:pt x="93134" y="616588"/>
                  <a:pt x="0" y="657486"/>
                  <a:pt x="121877" y="627017"/>
                </a:cubicBezTo>
                <a:cubicBezTo>
                  <a:pt x="130585" y="613954"/>
                  <a:pt x="140981" y="601870"/>
                  <a:pt x="148002" y="587828"/>
                </a:cubicBezTo>
                <a:cubicBezTo>
                  <a:pt x="168179" y="547473"/>
                  <a:pt x="156711" y="598714"/>
                  <a:pt x="174128" y="5878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7000">
                <a:schemeClr val="bg1"/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 noChangeAspect="1"/>
          </p:cNvCxnSpPr>
          <p:nvPr/>
        </p:nvCxnSpPr>
        <p:spPr>
          <a:xfrm>
            <a:off x="2057400" y="2527478"/>
            <a:ext cx="1824228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Aspect="1"/>
          </p:cNvCxnSpPr>
          <p:nvPr/>
        </p:nvCxnSpPr>
        <p:spPr>
          <a:xfrm flipH="1" flipV="1">
            <a:off x="2057400" y="2756078"/>
            <a:ext cx="1811990" cy="1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6"/>
          <p:cNvCxnSpPr>
            <a:cxnSpLocks noChangeAspect="1"/>
            <a:stCxn id="14" idx="3"/>
            <a:endCxn id="17" idx="3"/>
          </p:cNvCxnSpPr>
          <p:nvPr/>
        </p:nvCxnSpPr>
        <p:spPr>
          <a:xfrm>
            <a:off x="5938617" y="2531455"/>
            <a:ext cx="1975216" cy="3109812"/>
          </a:xfrm>
          <a:prstGeom prst="curvedConnector3">
            <a:avLst>
              <a:gd name="adj1" fmla="val 111573"/>
            </a:avLst>
          </a:prstGeom>
          <a:ln w="22225" cap="flat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841678"/>
            <a:ext cx="1748219" cy="1064133"/>
            <a:chOff x="228600" y="1371600"/>
            <a:chExt cx="1752600" cy="1066800"/>
          </a:xfrm>
        </p:grpSpPr>
        <p:sp>
          <p:nvSpPr>
            <p:cNvPr id="9" name="Rectangle 8"/>
            <p:cNvSpPr/>
            <p:nvPr/>
          </p:nvSpPr>
          <p:spPr>
            <a:xfrm>
              <a:off x="228600" y="1371600"/>
              <a:ext cx="17526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1858505"/>
              <a:ext cx="1066800" cy="503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Request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50131" y="1689278"/>
            <a:ext cx="2052257" cy="1216152"/>
            <a:chOff x="4953000" y="1371600"/>
            <a:chExt cx="2057400" cy="1066800"/>
          </a:xfrm>
        </p:grpSpPr>
        <p:sp>
          <p:nvSpPr>
            <p:cNvPr id="12" name="Rectangle 11"/>
            <p:cNvSpPr/>
            <p:nvPr/>
          </p:nvSpPr>
          <p:spPr>
            <a:xfrm>
              <a:off x="4953000" y="1371600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0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40178" y="1858505"/>
              <a:ext cx="915691" cy="5036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Reply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07531" y="1858503"/>
              <a:ext cx="938938" cy="50369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43600" y="4889678"/>
            <a:ext cx="2052257" cy="1064133"/>
            <a:chOff x="6525865" y="4588352"/>
            <a:chExt cx="20574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6525865" y="45883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2665" y="507525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cxnSpLocks noChangeAspect="1"/>
            <a:endCxn id="31" idx="0"/>
          </p:cNvCxnSpPr>
          <p:nvPr/>
        </p:nvCxnSpPr>
        <p:spPr>
          <a:xfrm>
            <a:off x="5105403" y="2908480"/>
            <a:ext cx="797526" cy="457198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31" idx="2"/>
            <a:endCxn id="16" idx="0"/>
          </p:cNvCxnSpPr>
          <p:nvPr/>
        </p:nvCxnSpPr>
        <p:spPr>
          <a:xfrm>
            <a:off x="5902929" y="4429811"/>
            <a:ext cx="1066800" cy="459867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2133600" y="2070278"/>
            <a:ext cx="1634204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allreduce</a:t>
            </a:r>
            <a:r>
              <a:rPr lang="en-US" b="1" dirty="0" smtClean="0">
                <a:solidFill>
                  <a:srgbClr val="C00000"/>
                </a:solidFill>
              </a:rPr>
              <a:t>(1)”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28600" y="1497152"/>
            <a:ext cx="2365902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</a:t>
            </a:r>
            <a:r>
              <a:rPr lang="en-US" dirty="0" err="1" smtClean="0"/>
              <a:t>allreduce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 rot="2797995">
            <a:off x="7268138" y="3220390"/>
            <a:ext cx="1645808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 rot="3472636">
            <a:off x="6710371" y="3535863"/>
            <a:ext cx="1625643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2743200" y="2806558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533400" y="290847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Return: 3</a:t>
            </a:r>
            <a:endParaRPr lang="en-US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733800" y="2920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4648200" y="4444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91200" y="5968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185268" y="3852583"/>
            <a:ext cx="4292873" cy="230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Input: </a:t>
            </a:r>
            <a:r>
              <a:rPr lang="en-US" b="1" dirty="0" err="1" smtClean="0"/>
              <a:t>allreduce</a:t>
            </a:r>
            <a:r>
              <a:rPr lang="en-US" b="1" dirty="0" smtClean="0"/>
              <a:t>(1)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Client transmits message to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0475E"/>
                </a:solidFill>
              </a:rPr>
              <a:t>Messaging server broadcasts message to other SPMD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25A2F"/>
                </a:solidFill>
              </a:rPr>
              <a:t>SPMD servers execute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Messaging server returns result to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Output: 3</a:t>
            </a: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876800" y="3365678"/>
            <a:ext cx="2052257" cy="1064133"/>
            <a:chOff x="6525865" y="4664552"/>
            <a:chExt cx="2057400" cy="1066800"/>
          </a:xfrm>
        </p:grpSpPr>
        <p:sp>
          <p:nvSpPr>
            <p:cNvPr id="31" name="Rectangle 30"/>
            <p:cNvSpPr/>
            <p:nvPr/>
          </p:nvSpPr>
          <p:spPr>
            <a:xfrm>
              <a:off x="6525865" y="46645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92665" y="512201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16"/>
          <p:cNvCxnSpPr>
            <a:cxnSpLocks noChangeAspect="1"/>
            <a:stCxn id="14" idx="3"/>
            <a:endCxn id="32" idx="3"/>
          </p:cNvCxnSpPr>
          <p:nvPr/>
        </p:nvCxnSpPr>
        <p:spPr>
          <a:xfrm>
            <a:off x="5938617" y="2531455"/>
            <a:ext cx="953837" cy="1634267"/>
          </a:xfrm>
          <a:prstGeom prst="curvedConnector3">
            <a:avLst>
              <a:gd name="adj1" fmla="val 125165"/>
            </a:avLst>
          </a:prstGeom>
          <a:ln w="22225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SPMD Example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60930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78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6656"/>
            <a:ext cx="415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MPI in 3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job runs a </a:t>
            </a:r>
            <a:r>
              <a:rPr lang="en-US" dirty="0" err="1" smtClean="0"/>
              <a:t>Rscript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C00000"/>
                </a:solidFill>
              </a:rPr>
              <a:t>ach </a:t>
            </a:r>
            <a:r>
              <a:rPr lang="en-US" dirty="0" err="1" smtClean="0">
                <a:solidFill>
                  <a:srgbClr val="C00000"/>
                </a:solidFill>
              </a:rPr>
              <a:t>Rscript</a:t>
            </a:r>
            <a:r>
              <a:rPr lang="en-US" dirty="0" smtClean="0">
                <a:solidFill>
                  <a:srgbClr val="C00000"/>
                </a:solidFill>
              </a:rPr>
              <a:t> has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pbdserver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:\Users\snoweye\Desktop\pics_2\01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665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C:\Users\snoweye\Desktop\pics_2\02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8168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31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launch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pbdclient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2\03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192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C:\Users\snoweye\Desktop\pics_2\04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DESKTOP-MY\github.private\UseR2016\presentation\pics_demo_02\05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98775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hlinkClick r:id="rId2"/>
              </a:rPr>
              <a:t>https://github.com/snoweye/user2016.demo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7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ee </a:t>
            </a:r>
            <a:r>
              <a:rPr lang="en-US" dirty="0" err="1" smtClean="0">
                <a:solidFill>
                  <a:srgbClr val="C00000"/>
                </a:solidFill>
              </a:rPr>
              <a:t>pbdMPI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082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DESKTOP-MY\github.private\UseR2016\presentation\pics_demo_02\06-mpi_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commands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1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err="1" smtClean="0"/>
              <a:t>comm</a:t>
            </a:r>
            <a:r>
              <a:rPr lang="en-US" dirty="0" smtClean="0"/>
              <a:t> size (3 ranks)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 default `</a:t>
            </a:r>
            <a:r>
              <a:rPr lang="en-US" dirty="0" err="1" smtClean="0"/>
              <a:t>allreduce</a:t>
            </a:r>
            <a:r>
              <a:rPr lang="en-US" dirty="0" smtClean="0"/>
              <a:t>()` to sum over all ranks (</a:t>
            </a:r>
            <a:r>
              <a:rPr lang="en-US" dirty="0" smtClean="0">
                <a:solidFill>
                  <a:srgbClr val="C00000"/>
                </a:solidFill>
              </a:rPr>
              <a:t>every rank has `a=3`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DESKTOP-MY\github.private\UseR2016\presentation\pics_demo_02\07-commsize_all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rank 0 has `iris`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tandardized `iris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comm.print</a:t>
            </a:r>
            <a:r>
              <a:rPr lang="en-US" dirty="0" smtClean="0"/>
              <a:t>()` prints to server as behave in batch mode</a:t>
            </a:r>
            <a:endParaRPr lang="en-US" dirty="0"/>
          </a:p>
        </p:txBody>
      </p:sp>
      <p:pic>
        <p:nvPicPr>
          <p:cNvPr id="9218" name="Picture 2" descr="C:\Users\snoweye\Desktop\DESKTOP-MY\github.private\UseR2016\presentation\pics_demo_02\08-load_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3x1 grid</a:t>
            </a:r>
            <a:r>
              <a:rPr lang="en-US" dirty="0" smtClean="0"/>
              <a:t>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pbdDMAT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grid for block-cyclic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</a:t>
            </a:r>
            <a:r>
              <a:rPr lang="en-US" dirty="0" err="1" smtClean="0">
                <a:solidFill>
                  <a:srgbClr val="C00000"/>
                </a:solidFill>
              </a:rPr>
              <a:t>pbdDEMO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snoweye\Desktop\DESKTOP-MY\github.private\UseR2016\presentation\pics_demo_02\09-load_d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data to a `</a:t>
            </a:r>
            <a:r>
              <a:rPr lang="en-US" dirty="0" err="1" smtClean="0"/>
              <a:t>ddmatrix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print.ddmatrix</a:t>
            </a:r>
            <a:r>
              <a:rPr lang="en-US" dirty="0" smtClean="0"/>
              <a:t>()` casts summary to local</a:t>
            </a:r>
            <a:endParaRPr lang="en-US" dirty="0"/>
          </a:p>
        </p:txBody>
      </p:sp>
      <p:pic>
        <p:nvPicPr>
          <p:cNvPr id="11266" name="Picture 2" descr="C:\Users\snoweye\Desktop\DESKTOP-MY\github.private\UseR2016\presentation\pics_demo_02\10-as_dd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pmclust</a:t>
            </a:r>
            <a:r>
              <a:rPr lang="en-US" dirty="0" smtClean="0"/>
              <a:t>` for clustering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Chen, et.al. (2013) </a:t>
            </a:r>
            <a:r>
              <a:rPr lang="en-US" dirty="0" err="1" smtClean="0">
                <a:solidFill>
                  <a:srgbClr val="C00000"/>
                </a:solidFill>
              </a:rPr>
              <a:t>Technometrics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snoweye\Desktop\DESKTOP-MY\github.private\UseR2016\presentation\pics_demo_02\11-pmcl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clustering results</a:t>
            </a:r>
            <a:endParaRPr lang="en-US" dirty="0"/>
          </a:p>
        </p:txBody>
      </p:sp>
      <p:pic>
        <p:nvPicPr>
          <p:cNvPr id="13314" name="Picture 2" descr="C:\Users\snoweye\Desktop\DESKTOP-MY\github.private\UseR2016\presentation\pics_demo_02\12-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allgather</a:t>
            </a:r>
            <a:r>
              <a:rPr lang="en-US" dirty="0" smtClean="0"/>
              <a:t>()` all clustering ids from all ranks to every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`gather()` should be faster</a:t>
            </a:r>
            <a:endParaRPr lang="en-US" dirty="0"/>
          </a:p>
        </p:txBody>
      </p:sp>
      <p:pic>
        <p:nvPicPr>
          <p:cNvPr id="14338" name="Picture 2" descr="C:\Users\snoweye\Desktop\DESKTOP-MY\github.private\UseR2016\presentation\pics_demo_02\13-allg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clustering ids from server (rank 0) to client</a:t>
            </a:r>
            <a:endParaRPr lang="en-US" dirty="0"/>
          </a:p>
        </p:txBody>
      </p:sp>
      <p:pic>
        <p:nvPicPr>
          <p:cNvPr id="15362" name="Picture 2" descr="C:\Users\snoweye\Desktop\DESKTOP-MY\github.private\UseR2016\presentation\pics_demo_02\14-copy_to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all MPI jobs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and kill server and MPI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resources for other users</a:t>
            </a:r>
            <a:endParaRPr lang="en-US" dirty="0"/>
          </a:p>
        </p:txBody>
      </p:sp>
      <p:pic>
        <p:nvPicPr>
          <p:cNvPr id="16386" name="Picture 2" descr="C:\Users\snoweye\Desktop\DESKTOP-MY\github.private\UseR2016\presentation\pics_demo_02\15-kill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pbdZMQ</a:t>
            </a:r>
            <a:r>
              <a:rPr lang="en-US" dirty="0" smtClean="0"/>
              <a:t> + remoter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C:\Users\snoweye\Desktop\pics_3\01-two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42888"/>
            <a:ext cx="280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guest OS: Xubuntu-15.10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R-</a:t>
            </a:r>
            <a:r>
              <a:rPr lang="en-US" dirty="0" err="1" smtClean="0"/>
              <a:t>devel</a:t>
            </a:r>
            <a:r>
              <a:rPr lang="en-US" dirty="0" smtClean="0"/>
              <a:t> r70580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42888"/>
            <a:ext cx="331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ost OS: Microsoft 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3.2.2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between model-based results and k-means results</a:t>
            </a:r>
            <a:endParaRPr lang="en-US" dirty="0"/>
          </a:p>
        </p:txBody>
      </p:sp>
      <p:pic>
        <p:nvPicPr>
          <p:cNvPr id="17411" name="Picture 3" descr="C:\Users\snoweye\Desktop\DESKTOP-MY\github.private\UseR2016\presentation\pics_demo_02\16-check_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with true ids of `iris`</a:t>
            </a:r>
            <a:endParaRPr lang="en-US" dirty="0"/>
          </a:p>
        </p:txBody>
      </p:sp>
      <p:pic>
        <p:nvPicPr>
          <p:cNvPr id="18434" name="Picture 2" descr="C:\Users\snoweye\Desktop\DESKTOP-MY\github.private\UseR2016\presentation\pics_demo_02\17-check_tr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75 </a:t>
            </a:r>
            <a:r>
              <a:rPr lang="en-US" dirty="0"/>
              <a:t>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728" y="1524000"/>
            <a:ext cx="46550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/>
              <a:t>library(</a:t>
            </a:r>
            <a:r>
              <a:rPr lang="en-US" dirty="0" err="1"/>
              <a:t>pbdCS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pbdclient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/>
              <a:t>memuse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howbig</a:t>
            </a:r>
            <a:r>
              <a:rPr lang="en-US" dirty="0"/>
              <a:t>(1e7, 1e3)</a:t>
            </a:r>
          </a:p>
          <a:p>
            <a:r>
              <a:rPr lang="en-US" dirty="0">
                <a:solidFill>
                  <a:srgbClr val="0000FF"/>
                </a:solidFill>
              </a:rPr>
              <a:t>74.506 </a:t>
            </a:r>
            <a:r>
              <a:rPr lang="en-US" dirty="0" err="1">
                <a:solidFill>
                  <a:srgbClr val="0000FF"/>
                </a:solidFill>
              </a:rPr>
              <a:t>GiB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comm.size</a:t>
            </a:r>
            <a:r>
              <a:rPr lang="en-US" dirty="0"/>
              <a:t>()</a:t>
            </a:r>
          </a:p>
          <a:p>
            <a:r>
              <a:rPr lang="en-US" dirty="0"/>
              <a:t>[1] </a:t>
            </a:r>
            <a:r>
              <a:rPr lang="en-US" dirty="0">
                <a:solidFill>
                  <a:srgbClr val="0000FF"/>
                </a:solidFill>
              </a:rPr>
              <a:t>512 </a:t>
            </a:r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/>
              <a:t>pbdDMAT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init.grid</a:t>
            </a:r>
            <a:r>
              <a:rPr lang="en-US" dirty="0"/>
              <a:t>()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(x &lt;- </a:t>
            </a:r>
            <a:r>
              <a:rPr lang="en-US" dirty="0" err="1"/>
              <a:t>ddmatrix</a:t>
            </a:r>
            <a:r>
              <a:rPr lang="en-US" dirty="0"/>
              <a:t>("</a:t>
            </a:r>
            <a:r>
              <a:rPr lang="en-US" dirty="0" err="1"/>
              <a:t>rnorm</a:t>
            </a:r>
            <a:r>
              <a:rPr lang="en-US" dirty="0"/>
              <a:t>", 1e7, 1e3))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6.034   0.022   </a:t>
            </a:r>
            <a:r>
              <a:rPr lang="en-US" dirty="0">
                <a:solidFill>
                  <a:srgbClr val="0000FF"/>
                </a:solidFill>
              </a:rPr>
              <a:t>6.058</a:t>
            </a:r>
            <a:r>
              <a:rPr lang="en-US" dirty="0"/>
              <a:t> 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0" y="1524000"/>
            <a:ext cx="3854737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t(x) %*% x)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182.744   0.158 </a:t>
            </a:r>
            <a:r>
              <a:rPr lang="en-US" dirty="0">
                <a:solidFill>
                  <a:srgbClr val="0000FF"/>
                </a:solidFill>
              </a:rPr>
              <a:t>182.963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</a:t>
            </a:r>
            <a:r>
              <a:rPr lang="en-US" dirty="0" err="1"/>
              <a:t>crossprod</a:t>
            </a:r>
            <a:r>
              <a:rPr lang="en-US" dirty="0"/>
              <a:t>(x))      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11.056   0.551  </a:t>
            </a:r>
            <a:r>
              <a:rPr lang="en-US" dirty="0">
                <a:solidFill>
                  <a:srgbClr val="0000FF"/>
                </a:solidFill>
              </a:rPr>
              <a:t>11.613  </a:t>
            </a:r>
          </a:p>
          <a:p>
            <a:r>
              <a:rPr lang="en-US" dirty="0" err="1" smtClean="0"/>
              <a:t>pbdR</a:t>
            </a:r>
            <a:r>
              <a:rPr lang="en-US" dirty="0" smtClean="0"/>
              <a:t>&gt; </a:t>
            </a:r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/>
              <a:t>x.pca</a:t>
            </a:r>
            <a:r>
              <a:rPr lang="en-US" dirty="0" smtClean="0"/>
              <a:t> &lt;- </a:t>
            </a:r>
            <a:r>
              <a:rPr lang="en-US" dirty="0" err="1" smtClean="0"/>
              <a:t>prcomp</a:t>
            </a:r>
            <a:r>
              <a:rPr lang="en-US" dirty="0" smtClean="0"/>
              <a:t>(x))</a:t>
            </a:r>
          </a:p>
          <a:p>
            <a:r>
              <a:rPr lang="en-US" dirty="0" smtClean="0"/>
              <a:t>   user  system elapsed </a:t>
            </a:r>
          </a:p>
          <a:p>
            <a:r>
              <a:rPr lang="en-US" dirty="0" smtClean="0"/>
              <a:t>152.899   1.419 </a:t>
            </a:r>
            <a:r>
              <a:rPr lang="en-US" dirty="0" smtClean="0">
                <a:solidFill>
                  <a:srgbClr val="0000FF"/>
                </a:solidFill>
              </a:rPr>
              <a:t>154.422</a:t>
            </a:r>
            <a:r>
              <a:rPr 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78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 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805" y="1371600"/>
            <a:ext cx="3990195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pbdML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x.pca</a:t>
            </a:r>
            <a:r>
              <a:rPr lang="en-US" dirty="0">
                <a:solidFill>
                  <a:srgbClr val="C00000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rpca</a:t>
            </a:r>
            <a:r>
              <a:rPr lang="en-US" dirty="0">
                <a:solidFill>
                  <a:srgbClr val="C00000"/>
                </a:solidFill>
              </a:rPr>
              <a:t>(x, k=5)</a:t>
            </a:r>
            <a:r>
              <a:rPr lang="en-US" dirty="0"/>
              <a:t>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15.177   0.673  </a:t>
            </a:r>
            <a:r>
              <a:rPr lang="en-US" dirty="0">
                <a:solidFill>
                  <a:srgbClr val="0000FF"/>
                </a:solidFill>
              </a:rPr>
              <a:t>15.922 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err="1"/>
              <a:t>pbdR</a:t>
            </a:r>
            <a:r>
              <a:rPr lang="en-US" dirty="0"/>
              <a:t>&gt; x</a:t>
            </a: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10000000x1000</a:t>
            </a:r>
          </a:p>
          <a:p>
            <a:r>
              <a:rPr lang="en-US" dirty="0"/>
              <a:t>(max) Local dimension:	312512x64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371600"/>
            <a:ext cx="45720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xtx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1000x1000</a:t>
            </a:r>
          </a:p>
          <a:p>
            <a:r>
              <a:rPr lang="en-US" dirty="0"/>
              <a:t>(max) Local dimension:	32x64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names(</a:t>
            </a:r>
            <a:r>
              <a:rPr lang="en-US" dirty="0" err="1"/>
              <a:t>x.pca</a:t>
            </a:r>
            <a:r>
              <a:rPr lang="en-US" dirty="0"/>
              <a:t>)</a:t>
            </a:r>
          </a:p>
          <a:p>
            <a:r>
              <a:rPr lang="en-US" dirty="0"/>
              <a:t>[1] "</a:t>
            </a:r>
            <a:r>
              <a:rPr lang="en-US" dirty="0" err="1"/>
              <a:t>sdev</a:t>
            </a:r>
            <a:r>
              <a:rPr lang="en-US" dirty="0"/>
              <a:t>"     "rotation" "center"   "scale"    "x"       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x.pca$sdev</a:t>
            </a:r>
            <a:endParaRPr lang="en-US" dirty="0"/>
          </a:p>
          <a:p>
            <a:r>
              <a:rPr lang="en-US" dirty="0"/>
              <a:t>[1] 1.001280 1.000767 1.000654 1.000422 1.000305 </a:t>
            </a:r>
          </a:p>
          <a:p>
            <a:r>
              <a:rPr lang="en-US" dirty="0" err="1"/>
              <a:t>pbdR</a:t>
            </a:r>
            <a:r>
              <a:rPr lang="en-US" dirty="0"/>
              <a:t>&gt; shutdown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Interactive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pPr lvl="1"/>
            <a:r>
              <a:rPr lang="en-US" dirty="0" err="1" smtClean="0"/>
              <a:t>rmote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https://github.com/cloudyr/rmote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parallel, snow, </a:t>
            </a:r>
            <a:r>
              <a:rPr lang="en-US" dirty="0" err="1" smtClean="0"/>
              <a:t>Rmpi</a:t>
            </a:r>
            <a:endParaRPr lang="en-US" dirty="0" smtClean="0"/>
          </a:p>
          <a:p>
            <a:r>
              <a:rPr lang="da-DK" dirty="0"/>
              <a:t>Native R kernel for Jupyter</a:t>
            </a:r>
            <a:endParaRPr lang="en-US" dirty="0" smtClean="0"/>
          </a:p>
          <a:p>
            <a:pPr lvl="1"/>
            <a:r>
              <a:rPr lang="en-US" dirty="0" err="1" smtClean="0"/>
              <a:t>IRkernel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github.com/IRkernel/IRkernel</a:t>
            </a:r>
            <a:r>
              <a:rPr lang="en-US" dirty="0" smtClean="0"/>
              <a:t>) depending on </a:t>
            </a:r>
            <a:r>
              <a:rPr lang="en-US" dirty="0" err="1" smtClean="0"/>
              <a:t>pbdZMQ</a:t>
            </a:r>
            <a:r>
              <a:rPr lang="en-US" dirty="0" smtClean="0"/>
              <a:t> as well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7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r>
              <a:rPr lang="en-US" sz="3600" i="1" dirty="0" smtClean="0"/>
              <a:t>could be your application and dream</a:t>
            </a:r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2"/>
              </a:rPr>
              <a:t>RBigData@gmail.com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3"/>
              </a:rPr>
              <a:t>https://github.com/RBigData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0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</a:t>
            </a:r>
            <a:r>
              <a:rPr lang="en-US" sz="2400" dirty="0" smtClean="0"/>
              <a:t>W.-C. and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 (2016), ``Introducing </a:t>
            </a:r>
            <a:r>
              <a:rPr lang="en-US" sz="2400" dirty="0"/>
              <a:t>a New Client/Server Framework for Big </a:t>
            </a:r>
            <a:r>
              <a:rPr lang="en-US" sz="2400" dirty="0" smtClean="0"/>
              <a:t>Data Analytics </a:t>
            </a:r>
            <a:r>
              <a:rPr lang="en-US" sz="2400" dirty="0"/>
              <a:t>with the R </a:t>
            </a:r>
            <a:r>
              <a:rPr lang="en-US" sz="2400" dirty="0" smtClean="0"/>
              <a:t>Language,’’ </a:t>
            </a:r>
            <a:r>
              <a:rPr lang="en-US" sz="2400" i="1" dirty="0" smtClean="0"/>
              <a:t>XSEDE2016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Schmidt, D., Patel, P. and Yu, H. (2012</a:t>
            </a:r>
            <a:r>
              <a:rPr lang="en-US" sz="2400" dirty="0"/>
              <a:t>), ``A Quick Guide for the </a:t>
            </a:r>
            <a:r>
              <a:rPr lang="en-US" sz="2400" dirty="0" err="1" smtClean="0"/>
              <a:t>pbdMPI</a:t>
            </a:r>
            <a:r>
              <a:rPr lang="en-US" sz="2400" dirty="0" smtClean="0"/>
              <a:t> Package.’’ </a:t>
            </a:r>
            <a:r>
              <a:rPr lang="en-US" sz="2400" dirty="0"/>
              <a:t>R Vignette, URL http://</a:t>
            </a:r>
            <a:r>
              <a:rPr lang="en-US" sz="2400" dirty="0" smtClean="0"/>
              <a:t>cran.r-project.org/package=pbdMPI</a:t>
            </a:r>
          </a:p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W.-C., Patel, P., and </a:t>
            </a:r>
            <a:r>
              <a:rPr lang="en-US" sz="2400" dirty="0" err="1"/>
              <a:t>Ostrouchov</a:t>
            </a:r>
            <a:r>
              <a:rPr lang="en-US" sz="2400" dirty="0"/>
              <a:t>, G. (2014</a:t>
            </a:r>
            <a:r>
              <a:rPr lang="en-US" sz="2400" dirty="0" smtClean="0"/>
              <a:t>), ``Speaking </a:t>
            </a:r>
            <a:r>
              <a:rPr lang="en-US" sz="2400" dirty="0"/>
              <a:t>Serial R with a Parallel </a:t>
            </a:r>
            <a:r>
              <a:rPr lang="en-US" sz="2400" dirty="0" smtClean="0"/>
              <a:t>Accent.’’ </a:t>
            </a:r>
            <a:r>
              <a:rPr lang="en-US" sz="2400" dirty="0"/>
              <a:t>R </a:t>
            </a:r>
            <a:r>
              <a:rPr lang="en-US" sz="2400" dirty="0" smtClean="0"/>
              <a:t>Vignette, </a:t>
            </a:r>
            <a:r>
              <a:rPr lang="en-US" sz="2400" dirty="0"/>
              <a:t>URL http://</a:t>
            </a:r>
            <a:r>
              <a:rPr lang="en-US" sz="2400" dirty="0" smtClean="0"/>
              <a:t>cran.r-project.org/package=pbdDEMO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</a:t>
            </a:r>
            <a:r>
              <a:rPr lang="en-US" sz="2400" dirty="0" err="1" smtClean="0"/>
              <a:t>Pugmire</a:t>
            </a:r>
            <a:r>
              <a:rPr lang="en-US" sz="2400" dirty="0" smtClean="0"/>
              <a:t>, D., </a:t>
            </a:r>
            <a:r>
              <a:rPr lang="en-US" sz="2400" dirty="0" err="1" smtClean="0"/>
              <a:t>Prahat</a:t>
            </a:r>
            <a:r>
              <a:rPr lang="en-US" sz="2400" dirty="0" smtClean="0"/>
              <a:t>, and </a:t>
            </a:r>
            <a:r>
              <a:rPr lang="en-US" sz="2400" dirty="0" err="1" smtClean="0"/>
              <a:t>Wehner</a:t>
            </a:r>
            <a:r>
              <a:rPr lang="en-US" sz="2400" dirty="0" smtClean="0"/>
              <a:t>, M. </a:t>
            </a:r>
            <a:r>
              <a:rPr lang="en-US" sz="2400" dirty="0"/>
              <a:t>(2013), </a:t>
            </a:r>
            <a:r>
              <a:rPr lang="en-US" sz="2400" dirty="0" smtClean="0"/>
              <a:t>``A </a:t>
            </a:r>
            <a:r>
              <a:rPr lang="en-US" sz="2400" dirty="0"/>
              <a:t>Parallel EM Algorithm for Model-Based Clustering Applied to the Exploration of Large </a:t>
            </a:r>
            <a:r>
              <a:rPr lang="en-US" sz="2400" dirty="0" err="1"/>
              <a:t>Spatio</a:t>
            </a:r>
            <a:r>
              <a:rPr lang="en-US" sz="2400" dirty="0"/>
              <a:t>-Temporal </a:t>
            </a:r>
            <a:r>
              <a:rPr lang="en-US" sz="2400" dirty="0" smtClean="0"/>
              <a:t>Data,’’ </a:t>
            </a:r>
            <a:r>
              <a:rPr lang="en-US" sz="2400" dirty="0" err="1" smtClean="0"/>
              <a:t>Technometrics</a:t>
            </a:r>
            <a:r>
              <a:rPr lang="en-US" sz="2400" dirty="0"/>
              <a:t>, 55(4), </a:t>
            </a:r>
            <a:r>
              <a:rPr lang="en-US" sz="2400" dirty="0" smtClean="0"/>
              <a:t>513-523.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eye\Desktop\pics_3\02-quit_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ust normally quit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 back to command 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eye\Desktop\pics_3\03-if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`</a:t>
            </a:r>
            <a:r>
              <a:rPr lang="en-US" dirty="0" err="1" smtClean="0"/>
              <a:t>ifconfig</a:t>
            </a:r>
            <a:r>
              <a:rPr lang="en-US" dirty="0" smtClean="0"/>
              <a:t>` to obtain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551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uest OS has a host-only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ip</a:t>
            </a:r>
            <a:r>
              <a:rPr lang="en-US" dirty="0" smtClean="0"/>
              <a:t>: 192.168.56.101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3\04-ip_ad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3096</Words>
  <Application>Microsoft Office PowerPoint</Application>
  <PresentationFormat>On-screen Show (4:3)</PresentationFormat>
  <Paragraphs>667</Paragraphs>
  <Slides>67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Interactive Terabytes with pbdR</vt:lpstr>
      <vt:lpstr>Disclaimer</vt:lpstr>
      <vt:lpstr>Acknowledgement</vt:lpstr>
      <vt:lpstr>Outlines</vt:lpstr>
      <vt:lpstr>Demonstration of pbdR client/server  https://github.com/snoweye/user2016.demo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Introduction</vt:lpstr>
      <vt:lpstr>pbdR Project Brings HPC to R</vt:lpstr>
      <vt:lpstr>Advantages of pbdR Client/Server</vt:lpstr>
      <vt:lpstr>Limitations of pbdR Client/Server</vt:lpstr>
      <vt:lpstr>Some Good News</vt:lpstr>
      <vt:lpstr>Designs for Large-Scale Interactivity</vt:lpstr>
      <vt:lpstr>pbdR Client/Server Frameworks</vt:lpstr>
      <vt:lpstr>Benchmark</vt:lpstr>
      <vt:lpstr>Benchmark</vt:lpstr>
      <vt:lpstr>Implementation for HPC</vt:lpstr>
      <vt:lpstr>pbdCS on Supercomputer</vt:lpstr>
      <vt:lpstr>Main Concepts</vt:lpstr>
      <vt:lpstr>A SPMD Example</vt:lpstr>
      <vt:lpstr>Demonstration of pbdR cluster  https://github.com/snoweye/user2016.demo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75 GB Benchmark on 512 cores</vt:lpstr>
      <vt:lpstr>75 GB Benchmark on 512 cores</vt:lpstr>
      <vt:lpstr>Discussion</vt:lpstr>
      <vt:lpstr>Other Interactive Frameworks</vt:lpstr>
      <vt:lpstr>Future Directions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snoweye</dc:creator>
  <cp:lastModifiedBy>snoweye</cp:lastModifiedBy>
  <cp:revision>368</cp:revision>
  <dcterms:created xsi:type="dcterms:W3CDTF">2006-08-16T00:00:00Z</dcterms:created>
  <dcterms:modified xsi:type="dcterms:W3CDTF">2016-06-28T04:45:50Z</dcterms:modified>
</cp:coreProperties>
</file>